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0" roundtripDataSignature="AMtx7mjmaM0z0XUDdzJI4eFWD+bsceUS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6F682D-90C0-442D-A8EA-C84A60D9C4A2}">
  <a:tblStyle styleId="{6F6F682D-90C0-442D-A8EA-C84A60D9C4A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043d4e973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g2a043d4e973_1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g2a043d4e973_1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043d4e973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2a043d4e973_1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2a043d4e973_1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4ec292286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34ec292286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34ec292286c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4ec292286c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g34ec292286c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g34ec292286c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4ec292286c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g34ec292286c_0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g34ec292286c_0_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043d4e973_1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g2a043d4e973_1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g2a043d4e973_1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533b0ef04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533b0ef04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3533b0ef04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533b0ef04b_0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533b0ef04b_0_2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3533b0ef04b_0_2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533b0ef04b_0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533b0ef04b_0_3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3533b0ef04b_0_3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533b0ef04b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533b0ef04b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3533b0ef04b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a043d4e973_1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g2a043d4e973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4ec292286c_0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34ec292286c_0_2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g34ec292286c_0_2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4ec292286c_0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34ec292286c_0_2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g34ec292286c_0_2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a043d4e973_1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2a043d4e973_1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g2a043d4e973_1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4ec292286c_0_3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g34ec292286c_0_3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g34ec292286c_0_3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4ec292286c_0_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34ec292286c_0_4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g34ec292286c_0_4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533b0ef04b_0_4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533b0ef04b_0_4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3533b0ef04b_0_4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4bf88e4a14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g34bf88e4a14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g34bf88e4a14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533b0ef04b_0_4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533b0ef04b_0_4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3533b0ef04b_0_4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533b0ef04b_0_4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533b0ef04b_0_4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g3533b0ef04b_0_4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533b0ef04b_0_4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533b0ef04b_0_4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3533b0ef04b_0_4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a043d4e973_1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g2a043d4e973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a043d4e973_1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2a043d4e973_1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g2a043d4e973_1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4ec292286c_0_5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g34ec292286c_0_5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g34ec292286c_0_5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a043d4e973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g2a043d4e973_1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g2a043d4e973_1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a043d4e973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g2a043d4e973_1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g2a043d4e973_1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043d4e973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g2a043d4e973_1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g2a043d4e973_1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043d4e973_1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g2a043d4e973_1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g2a043d4e973_1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043d4e973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2a043d4e973_1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g2a043d4e973_1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a043d4e973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2a043d4e973_1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2a043d4e973_1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a043d4e973_1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2a043d4e973_1_2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2a043d4e973_1_2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7"/>
          <p:cNvSpPr txBox="1"/>
          <p:nvPr>
            <p:ph type="ctrTitle"/>
          </p:nvPr>
        </p:nvSpPr>
        <p:spPr>
          <a:xfrm>
            <a:off x="988142" y="2359742"/>
            <a:ext cx="7093974" cy="1039761"/>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600"/>
              <a:buFont typeface="Calibri"/>
              <a:buNone/>
              <a:defRPr sz="3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7"/>
          <p:cNvSpPr txBox="1"/>
          <p:nvPr>
            <p:ph idx="1" type="subTitle"/>
          </p:nvPr>
        </p:nvSpPr>
        <p:spPr>
          <a:xfrm>
            <a:off x="988143" y="3406881"/>
            <a:ext cx="7101347" cy="678426"/>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560"/>
              </a:spcBef>
              <a:spcAft>
                <a:spcPts val="0"/>
              </a:spcAft>
              <a:buClr>
                <a:srgbClr val="3F3F3F"/>
              </a:buClr>
              <a:buSzPts val="2800"/>
              <a:buNone/>
              <a:defRPr b="0" i="0" sz="2800">
                <a:solidFill>
                  <a:srgbClr val="3F3F3F"/>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9" name="Google Shape;19;p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16"/>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6"/>
          <p:cNvSpPr/>
          <p:nvPr>
            <p:ph idx="2" type="pic"/>
          </p:nvPr>
        </p:nvSpPr>
        <p:spPr>
          <a:xfrm>
            <a:off x="1792288" y="459581"/>
            <a:ext cx="5486400" cy="3086100"/>
          </a:xfrm>
          <a:prstGeom prst="rect">
            <a:avLst/>
          </a:prstGeom>
          <a:noFill/>
          <a:ln>
            <a:noFill/>
          </a:ln>
        </p:spPr>
      </p:sp>
      <p:sp>
        <p:nvSpPr>
          <p:cNvPr id="75" name="Google Shape;75;p16"/>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6" name="Google Shape;76;p1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1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7"/>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2" name="Google Shape;82;p1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18"/>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8"/>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8" name="Google Shape;88;p1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E:\websites\free-power-point-templates\2012\logos.png" id="91" name="Google Shape;91;p18"/>
          <p:cNvPicPr preferRelativeResize="0"/>
          <p:nvPr/>
        </p:nvPicPr>
        <p:blipFill rotWithShape="1">
          <a:blip r:embed="rId2">
            <a:alphaModFix/>
          </a:blip>
          <a:srcRect b="0" l="0" r="0" t="0"/>
          <a:stretch/>
        </p:blipFill>
        <p:spPr>
          <a:xfrm>
            <a:off x="3808475" y="2326213"/>
            <a:ext cx="1463784" cy="52696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8"/>
          <p:cNvSpPr txBox="1"/>
          <p:nvPr>
            <p:ph type="title"/>
          </p:nvPr>
        </p:nvSpPr>
        <p:spPr>
          <a:xfrm>
            <a:off x="449826" y="298078"/>
            <a:ext cx="8259098" cy="763526"/>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8"/>
          <p:cNvSpPr txBox="1"/>
          <p:nvPr>
            <p:ph idx="1" type="body"/>
          </p:nvPr>
        </p:nvSpPr>
        <p:spPr>
          <a:xfrm>
            <a:off x="463714" y="1423219"/>
            <a:ext cx="8246070" cy="3355258"/>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solidFill>
                  <a:schemeClr val="dk1"/>
                </a:solidFill>
              </a:defRPr>
            </a:lvl1pPr>
            <a:lvl2pPr indent="-406400" lvl="1" marL="914400" algn="l">
              <a:lnSpc>
                <a:spcPct val="100000"/>
              </a:lnSpc>
              <a:spcBef>
                <a:spcPts val="560"/>
              </a:spcBef>
              <a:spcAft>
                <a:spcPts val="0"/>
              </a:spcAft>
              <a:buClr>
                <a:schemeClr val="dk1"/>
              </a:buClr>
              <a:buSzPts val="2800"/>
              <a:buChar char="–"/>
              <a:defRPr>
                <a:solidFill>
                  <a:schemeClr val="dk1"/>
                </a:solidFill>
              </a:defRPr>
            </a:lvl2pPr>
            <a:lvl3pPr indent="-381000" lvl="2" marL="1371600" algn="l">
              <a:lnSpc>
                <a:spcPct val="100000"/>
              </a:lnSpc>
              <a:spcBef>
                <a:spcPts val="480"/>
              </a:spcBef>
              <a:spcAft>
                <a:spcPts val="0"/>
              </a:spcAft>
              <a:buClr>
                <a:schemeClr val="dk1"/>
              </a:buClr>
              <a:buSzPts val="2400"/>
              <a:buChar char="•"/>
              <a:defRPr>
                <a:solidFill>
                  <a:schemeClr val="dk1"/>
                </a:solidFill>
              </a:defRPr>
            </a:lvl3pPr>
            <a:lvl4pPr indent="-355600" lvl="3" marL="1828800" algn="l">
              <a:lnSpc>
                <a:spcPct val="100000"/>
              </a:lnSpc>
              <a:spcBef>
                <a:spcPts val="400"/>
              </a:spcBef>
              <a:spcAft>
                <a:spcPts val="0"/>
              </a:spcAft>
              <a:buClr>
                <a:schemeClr val="dk1"/>
              </a:buClr>
              <a:buSzPts val="2000"/>
              <a:buChar char="–"/>
              <a:defRPr>
                <a:solidFill>
                  <a:schemeClr val="dk1"/>
                </a:solidFill>
              </a:defRPr>
            </a:lvl4pPr>
            <a:lvl5pPr indent="-355600" lvl="4" marL="2286000" algn="l">
              <a:lnSpc>
                <a:spcPct val="100000"/>
              </a:lnSpc>
              <a:spcBef>
                <a:spcPts val="400"/>
              </a:spcBef>
              <a:spcAft>
                <a:spcPts val="0"/>
              </a:spcAft>
              <a:buClr>
                <a:schemeClr val="dk1"/>
              </a:buClr>
              <a:buSzPts val="2000"/>
              <a:buChar char="»"/>
              <a:defRPr>
                <a:solidFill>
                  <a:schemeClr val="dk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9"/>
          <p:cNvSpPr txBox="1"/>
          <p:nvPr>
            <p:ph type="title"/>
          </p:nvPr>
        </p:nvSpPr>
        <p:spPr>
          <a:xfrm>
            <a:off x="501711" y="443407"/>
            <a:ext cx="6305833" cy="72534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3600"/>
              <a:buFont typeface="Calibri"/>
              <a:buNone/>
              <a:defRPr sz="3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9"/>
          <p:cNvSpPr txBox="1"/>
          <p:nvPr>
            <p:ph idx="1" type="body"/>
          </p:nvPr>
        </p:nvSpPr>
        <p:spPr>
          <a:xfrm>
            <a:off x="494070" y="1177436"/>
            <a:ext cx="6327059" cy="351106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3F3F3F"/>
              </a:buClr>
              <a:buSzPts val="2800"/>
              <a:buChar char="•"/>
              <a:defRPr sz="2800">
                <a:solidFill>
                  <a:srgbClr val="3F3F3F"/>
                </a:solidFill>
              </a:defRPr>
            </a:lvl1pPr>
            <a:lvl2pPr indent="-406400" lvl="1" marL="914400" algn="l">
              <a:lnSpc>
                <a:spcPct val="100000"/>
              </a:lnSpc>
              <a:spcBef>
                <a:spcPts val="560"/>
              </a:spcBef>
              <a:spcAft>
                <a:spcPts val="0"/>
              </a:spcAft>
              <a:buClr>
                <a:srgbClr val="3F3F3F"/>
              </a:buClr>
              <a:buSzPts val="2800"/>
              <a:buChar char="–"/>
              <a:defRPr>
                <a:solidFill>
                  <a:srgbClr val="3F3F3F"/>
                </a:solidFill>
              </a:defRPr>
            </a:lvl2pPr>
            <a:lvl3pPr indent="-381000" lvl="2" marL="1371600" algn="l">
              <a:lnSpc>
                <a:spcPct val="100000"/>
              </a:lnSpc>
              <a:spcBef>
                <a:spcPts val="480"/>
              </a:spcBef>
              <a:spcAft>
                <a:spcPts val="0"/>
              </a:spcAft>
              <a:buClr>
                <a:srgbClr val="3F3F3F"/>
              </a:buClr>
              <a:buSzPts val="2400"/>
              <a:buChar char="•"/>
              <a:defRPr>
                <a:solidFill>
                  <a:srgbClr val="3F3F3F"/>
                </a:solidFill>
              </a:defRPr>
            </a:lvl3pPr>
            <a:lvl4pPr indent="-355600" lvl="3" marL="1828800" algn="l">
              <a:lnSpc>
                <a:spcPct val="100000"/>
              </a:lnSpc>
              <a:spcBef>
                <a:spcPts val="400"/>
              </a:spcBef>
              <a:spcAft>
                <a:spcPts val="0"/>
              </a:spcAft>
              <a:buClr>
                <a:srgbClr val="3F3F3F"/>
              </a:buClr>
              <a:buSzPts val="2000"/>
              <a:buChar char="–"/>
              <a:defRPr>
                <a:solidFill>
                  <a:srgbClr val="3F3F3F"/>
                </a:solidFill>
              </a:defRPr>
            </a:lvl4pPr>
            <a:lvl5pPr indent="-355600" lvl="4" marL="2286000" algn="l">
              <a:lnSpc>
                <a:spcPct val="100000"/>
              </a:lnSpc>
              <a:spcBef>
                <a:spcPts val="400"/>
              </a:spcBef>
              <a:spcAft>
                <a:spcPts val="0"/>
              </a:spcAft>
              <a:buClr>
                <a:srgbClr val="3F3F3F"/>
              </a:buClr>
              <a:buSzPts val="2000"/>
              <a:buChar char="»"/>
              <a:defRPr>
                <a:solidFill>
                  <a:srgbClr val="3F3F3F"/>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 name="Google Shape;31;p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 name="Shape 34"/>
        <p:cNvGrpSpPr/>
        <p:nvPr/>
      </p:nvGrpSpPr>
      <p:grpSpPr>
        <a:xfrm>
          <a:off x="0" y="0"/>
          <a:ext cx="0" cy="0"/>
          <a:chOff x="0" y="0"/>
          <a:chExt cx="0" cy="0"/>
        </a:xfrm>
      </p:grpSpPr>
      <p:sp>
        <p:nvSpPr>
          <p:cNvPr id="35" name="Google Shape;35;p1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10"/>
          <p:cNvSpPr txBox="1"/>
          <p:nvPr>
            <p:ph type="title"/>
          </p:nvPr>
        </p:nvSpPr>
        <p:spPr>
          <a:xfrm>
            <a:off x="488446" y="315893"/>
            <a:ext cx="8093365" cy="76352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0"/>
          <p:cNvSpPr txBox="1"/>
          <p:nvPr>
            <p:ph idx="1" type="body"/>
          </p:nvPr>
        </p:nvSpPr>
        <p:spPr>
          <a:xfrm>
            <a:off x="536879" y="1485910"/>
            <a:ext cx="4040188" cy="479822"/>
          </a:xfrm>
          <a:prstGeom prst="rect">
            <a:avLst/>
          </a:prstGeom>
          <a:noFill/>
          <a:ln>
            <a:noFill/>
          </a:ln>
        </p:spPr>
        <p:txBody>
          <a:bodyPr anchorCtr="0" anchor="b" bIns="45700" lIns="91425" spcFirstLastPara="1" rIns="91425" wrap="square" tIns="45700">
            <a:normAutofit/>
          </a:bodyPr>
          <a:lstStyle>
            <a:lvl1pPr indent="-228600" lvl="0" marL="457200" algn="ctr">
              <a:lnSpc>
                <a:spcPct val="100000"/>
              </a:lnSpc>
              <a:spcBef>
                <a:spcPts val="480"/>
              </a:spcBef>
              <a:spcAft>
                <a:spcPts val="0"/>
              </a:spcAft>
              <a:buClr>
                <a:schemeClr val="dk1"/>
              </a:buClr>
              <a:buSzPts val="2400"/>
              <a:buNone/>
              <a:defRPr b="1" sz="2400">
                <a:solidFill>
                  <a:schemeClr val="dk1"/>
                </a:solidFill>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1" name="Google Shape;41;p10"/>
          <p:cNvSpPr txBox="1"/>
          <p:nvPr>
            <p:ph idx="2" type="body"/>
          </p:nvPr>
        </p:nvSpPr>
        <p:spPr>
          <a:xfrm>
            <a:off x="536879" y="1958307"/>
            <a:ext cx="4040188" cy="2276294"/>
          </a:xfrm>
          <a:prstGeom prst="rect">
            <a:avLst/>
          </a:prstGeom>
          <a:noFill/>
          <a:ln>
            <a:noFill/>
          </a:ln>
        </p:spPr>
        <p:txBody>
          <a:bodyPr anchorCtr="0" anchor="t" bIns="45700" lIns="91425" spcFirstLastPara="1" rIns="91425" wrap="square" tIns="45700">
            <a:normAutofit/>
          </a:bodyPr>
          <a:lstStyle>
            <a:lvl1pPr indent="-381000" lvl="0" marL="457200" algn="ctr">
              <a:lnSpc>
                <a:spcPct val="100000"/>
              </a:lnSpc>
              <a:spcBef>
                <a:spcPts val="480"/>
              </a:spcBef>
              <a:spcAft>
                <a:spcPts val="0"/>
              </a:spcAft>
              <a:buClr>
                <a:schemeClr val="dk1"/>
              </a:buClr>
              <a:buSzPts val="2400"/>
              <a:buChar char="•"/>
              <a:defRPr sz="2400">
                <a:solidFill>
                  <a:schemeClr val="dk1"/>
                </a:solidFill>
              </a:defRPr>
            </a:lvl1pPr>
            <a:lvl2pPr indent="-355600" lvl="1" marL="914400" algn="ctr">
              <a:lnSpc>
                <a:spcPct val="100000"/>
              </a:lnSpc>
              <a:spcBef>
                <a:spcPts val="400"/>
              </a:spcBef>
              <a:spcAft>
                <a:spcPts val="0"/>
              </a:spcAft>
              <a:buClr>
                <a:schemeClr val="dk1"/>
              </a:buClr>
              <a:buSzPts val="2000"/>
              <a:buChar char="–"/>
              <a:defRPr sz="2000">
                <a:solidFill>
                  <a:schemeClr val="dk1"/>
                </a:solidFill>
              </a:defRPr>
            </a:lvl2pPr>
            <a:lvl3pPr indent="-342900" lvl="2" marL="1371600" algn="ctr">
              <a:lnSpc>
                <a:spcPct val="100000"/>
              </a:lnSpc>
              <a:spcBef>
                <a:spcPts val="360"/>
              </a:spcBef>
              <a:spcAft>
                <a:spcPts val="0"/>
              </a:spcAft>
              <a:buClr>
                <a:schemeClr val="dk1"/>
              </a:buClr>
              <a:buSzPts val="1800"/>
              <a:buChar char="•"/>
              <a:defRPr sz="1800">
                <a:solidFill>
                  <a:schemeClr val="dk1"/>
                </a:solidFill>
              </a:defRPr>
            </a:lvl3pPr>
            <a:lvl4pPr indent="-330200" lvl="3" marL="1828800" algn="ctr">
              <a:lnSpc>
                <a:spcPct val="100000"/>
              </a:lnSpc>
              <a:spcBef>
                <a:spcPts val="320"/>
              </a:spcBef>
              <a:spcAft>
                <a:spcPts val="0"/>
              </a:spcAft>
              <a:buClr>
                <a:schemeClr val="dk1"/>
              </a:buClr>
              <a:buSzPts val="1600"/>
              <a:buChar char="–"/>
              <a:defRPr sz="1600">
                <a:solidFill>
                  <a:schemeClr val="dk1"/>
                </a:solidFill>
              </a:defRPr>
            </a:lvl4pPr>
            <a:lvl5pPr indent="-330200" lvl="4" marL="2286000" algn="ctr">
              <a:lnSpc>
                <a:spcPct val="100000"/>
              </a:lnSpc>
              <a:spcBef>
                <a:spcPts val="320"/>
              </a:spcBef>
              <a:spcAft>
                <a:spcPts val="0"/>
              </a:spcAft>
              <a:buClr>
                <a:schemeClr val="dk1"/>
              </a:buClr>
              <a:buSzPts val="1600"/>
              <a:buChar char="»"/>
              <a:defRPr sz="1600">
                <a:solidFill>
                  <a:schemeClr val="dk1"/>
                </a:solidFill>
              </a:defRPr>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2" name="Google Shape;42;p10"/>
          <p:cNvSpPr txBox="1"/>
          <p:nvPr>
            <p:ph idx="3" type="body"/>
          </p:nvPr>
        </p:nvSpPr>
        <p:spPr>
          <a:xfrm>
            <a:off x="4572000" y="1485910"/>
            <a:ext cx="4041775" cy="479822"/>
          </a:xfrm>
          <a:prstGeom prst="rect">
            <a:avLst/>
          </a:prstGeom>
          <a:noFill/>
          <a:ln>
            <a:noFill/>
          </a:ln>
        </p:spPr>
        <p:txBody>
          <a:bodyPr anchorCtr="0" anchor="b" bIns="45700" lIns="91425" spcFirstLastPara="1" rIns="91425" wrap="square" tIns="45700">
            <a:normAutofit/>
          </a:bodyPr>
          <a:lstStyle>
            <a:lvl1pPr indent="-228600" lvl="0" marL="457200" algn="ctr">
              <a:lnSpc>
                <a:spcPct val="100000"/>
              </a:lnSpc>
              <a:spcBef>
                <a:spcPts val="480"/>
              </a:spcBef>
              <a:spcAft>
                <a:spcPts val="0"/>
              </a:spcAft>
              <a:buClr>
                <a:schemeClr val="dk1"/>
              </a:buClr>
              <a:buSzPts val="2400"/>
              <a:buNone/>
              <a:defRPr b="1" sz="2400">
                <a:solidFill>
                  <a:schemeClr val="dk1"/>
                </a:solidFill>
              </a:defRPr>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10"/>
          <p:cNvSpPr txBox="1"/>
          <p:nvPr>
            <p:ph idx="4" type="body"/>
          </p:nvPr>
        </p:nvSpPr>
        <p:spPr>
          <a:xfrm>
            <a:off x="4572000" y="1958307"/>
            <a:ext cx="4041775" cy="2276294"/>
          </a:xfrm>
          <a:prstGeom prst="rect">
            <a:avLst/>
          </a:prstGeom>
          <a:noFill/>
          <a:ln>
            <a:noFill/>
          </a:ln>
        </p:spPr>
        <p:txBody>
          <a:bodyPr anchorCtr="0" anchor="t" bIns="45700" lIns="91425" spcFirstLastPara="1" rIns="91425" wrap="square" tIns="45700">
            <a:normAutofit/>
          </a:bodyPr>
          <a:lstStyle>
            <a:lvl1pPr indent="-381000" lvl="0" marL="457200" algn="ctr">
              <a:lnSpc>
                <a:spcPct val="100000"/>
              </a:lnSpc>
              <a:spcBef>
                <a:spcPts val="480"/>
              </a:spcBef>
              <a:spcAft>
                <a:spcPts val="0"/>
              </a:spcAft>
              <a:buClr>
                <a:schemeClr val="dk1"/>
              </a:buClr>
              <a:buSzPts val="2400"/>
              <a:buChar char="•"/>
              <a:defRPr sz="2400">
                <a:solidFill>
                  <a:schemeClr val="dk1"/>
                </a:solidFill>
              </a:defRPr>
            </a:lvl1pPr>
            <a:lvl2pPr indent="-355600" lvl="1" marL="914400" algn="ctr">
              <a:lnSpc>
                <a:spcPct val="100000"/>
              </a:lnSpc>
              <a:spcBef>
                <a:spcPts val="400"/>
              </a:spcBef>
              <a:spcAft>
                <a:spcPts val="0"/>
              </a:spcAft>
              <a:buClr>
                <a:schemeClr val="dk1"/>
              </a:buClr>
              <a:buSzPts val="2000"/>
              <a:buChar char="–"/>
              <a:defRPr sz="2000">
                <a:solidFill>
                  <a:schemeClr val="dk1"/>
                </a:solidFill>
              </a:defRPr>
            </a:lvl2pPr>
            <a:lvl3pPr indent="-342900" lvl="2" marL="1371600" algn="ctr">
              <a:lnSpc>
                <a:spcPct val="100000"/>
              </a:lnSpc>
              <a:spcBef>
                <a:spcPts val="360"/>
              </a:spcBef>
              <a:spcAft>
                <a:spcPts val="0"/>
              </a:spcAft>
              <a:buClr>
                <a:schemeClr val="dk1"/>
              </a:buClr>
              <a:buSzPts val="1800"/>
              <a:buChar char="•"/>
              <a:defRPr sz="1800">
                <a:solidFill>
                  <a:schemeClr val="dk1"/>
                </a:solidFill>
              </a:defRPr>
            </a:lvl3pPr>
            <a:lvl4pPr indent="-330200" lvl="3" marL="1828800" algn="ctr">
              <a:lnSpc>
                <a:spcPct val="100000"/>
              </a:lnSpc>
              <a:spcBef>
                <a:spcPts val="320"/>
              </a:spcBef>
              <a:spcAft>
                <a:spcPts val="0"/>
              </a:spcAft>
              <a:buClr>
                <a:schemeClr val="dk1"/>
              </a:buClr>
              <a:buSzPts val="1600"/>
              <a:buChar char="–"/>
              <a:defRPr sz="1600">
                <a:solidFill>
                  <a:schemeClr val="dk1"/>
                </a:solidFill>
              </a:defRPr>
            </a:lvl4pPr>
            <a:lvl5pPr indent="-330200" lvl="4" marL="2286000" algn="ctr">
              <a:lnSpc>
                <a:spcPct val="100000"/>
              </a:lnSpc>
              <a:spcBef>
                <a:spcPts val="320"/>
              </a:spcBef>
              <a:spcAft>
                <a:spcPts val="0"/>
              </a:spcAft>
              <a:buClr>
                <a:schemeClr val="dk1"/>
              </a:buClr>
              <a:buSzPts val="1600"/>
              <a:buChar char="»"/>
              <a:defRPr sz="1600">
                <a:solidFill>
                  <a:schemeClr val="dk1"/>
                </a:solidFill>
              </a:defRPr>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1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12"/>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2"/>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50" name="Google Shape;50;p1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 name="Shape 53"/>
        <p:cNvGrpSpPr/>
        <p:nvPr/>
      </p:nvGrpSpPr>
      <p:grpSpPr>
        <a:xfrm>
          <a:off x="0" y="0"/>
          <a:ext cx="0" cy="0"/>
          <a:chOff x="0" y="0"/>
          <a:chExt cx="0" cy="0"/>
        </a:xfrm>
      </p:grpSpPr>
      <p:sp>
        <p:nvSpPr>
          <p:cNvPr id="54" name="Google Shape;54;p1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3"/>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6" name="Google Shape;56;p13"/>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7" name="Google Shape;57;p1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1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15"/>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5"/>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8" name="Google Shape;68;p15"/>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1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6"/>
          <p:cNvSpPr txBox="1"/>
          <p:nvPr/>
        </p:nvSpPr>
        <p:spPr>
          <a:xfrm>
            <a:off x="-9150" y="5213747"/>
            <a:ext cx="838962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5A5A5"/>
                </a:solidFill>
                <a:latin typeface="Calibri"/>
                <a:ea typeface="Calibri"/>
                <a:cs typeface="Calibri"/>
                <a:sym typeface="Calibri"/>
              </a:rPr>
              <a:t>This presentation uses a free template provided by FPPT.com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5A5A5"/>
                </a:solidFill>
                <a:latin typeface="Calibri"/>
                <a:ea typeface="Calibri"/>
                <a:cs typeface="Calibri"/>
                <a:sym typeface="Calibri"/>
              </a:rPr>
              <a:t>www.free-power-point-templates.com</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hyperlink" Target="http://nodemcu.com/index_en.html" TargetMode="External"/><Relationship Id="rId5" Type="http://schemas.openxmlformats.org/officeDocument/2006/relationships/hyperlink" Target="https://en.wikipedia.org/wiki/ESP8266" TargetMode="External"/><Relationship Id="rId6" Type="http://schemas.openxmlformats.org/officeDocument/2006/relationships/hyperlink" Target="https://www.arduino.cc/en/Main/Software" TargetMode="External"/><Relationship Id="rId7" Type="http://schemas.openxmlformats.org/officeDocument/2006/relationships/hyperlink" Target="https://espressif.com/en/products/hardware/esp8266ex/overview" TargetMode="External"/><Relationship Id="rId8" Type="http://schemas.openxmlformats.org/officeDocument/2006/relationships/hyperlink" Target="http://bbs.espressif.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ph type="ctrTitle"/>
          </p:nvPr>
        </p:nvSpPr>
        <p:spPr>
          <a:xfrm>
            <a:off x="556800" y="2664124"/>
            <a:ext cx="8030400" cy="1256700"/>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rmAutofit/>
          </a:bodyPr>
          <a:lstStyle/>
          <a:p>
            <a:pPr indent="0" lvl="0" marL="0" rtl="0" algn="ctr">
              <a:lnSpc>
                <a:spcPct val="115000"/>
              </a:lnSpc>
              <a:spcBef>
                <a:spcPts val="0"/>
              </a:spcBef>
              <a:spcAft>
                <a:spcPts val="0"/>
              </a:spcAft>
              <a:buClr>
                <a:schemeClr val="dk1"/>
              </a:buClr>
              <a:buSzPts val="3600"/>
              <a:buFont typeface="Calibri"/>
              <a:buNone/>
            </a:pPr>
            <a:r>
              <a:rPr b="1" lang="en-US" sz="3200">
                <a:latin typeface="Times New Roman"/>
                <a:ea typeface="Times New Roman"/>
                <a:cs typeface="Times New Roman"/>
                <a:sym typeface="Times New Roman"/>
              </a:rPr>
              <a:t>AIR POLLUTION MONITORING SYSTEM USING IoT</a:t>
            </a:r>
            <a:endParaRPr b="1" sz="32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2a043d4e973_1_43"/>
          <p:cNvSpPr txBox="1"/>
          <p:nvPr>
            <p:ph type="title"/>
          </p:nvPr>
        </p:nvSpPr>
        <p:spPr>
          <a:xfrm>
            <a:off x="447461" y="228507"/>
            <a:ext cx="6305700" cy="7254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3600"/>
              <a:buNone/>
            </a:pPr>
            <a:r>
              <a:rPr b="1" lang="en-US" sz="2400">
                <a:latin typeface="Times New Roman"/>
                <a:ea typeface="Times New Roman"/>
                <a:cs typeface="Times New Roman"/>
                <a:sym typeface="Times New Roman"/>
              </a:rPr>
              <a:t>RESEARCH METHODOLOGY</a:t>
            </a:r>
            <a:endParaRPr b="1" sz="2400">
              <a:latin typeface="Times New Roman"/>
              <a:ea typeface="Times New Roman"/>
              <a:cs typeface="Times New Roman"/>
              <a:sym typeface="Times New Roman"/>
            </a:endParaRPr>
          </a:p>
        </p:txBody>
      </p:sp>
      <p:sp>
        <p:nvSpPr>
          <p:cNvPr id="158" name="Google Shape;158;g2a043d4e973_1_43"/>
          <p:cNvSpPr txBox="1"/>
          <p:nvPr>
            <p:ph idx="1" type="body"/>
          </p:nvPr>
        </p:nvSpPr>
        <p:spPr>
          <a:xfrm>
            <a:off x="447450" y="1253425"/>
            <a:ext cx="5957700" cy="3523800"/>
          </a:xfrm>
          <a:prstGeom prst="rect">
            <a:avLst/>
          </a:prstGeom>
          <a:noFill/>
          <a:ln>
            <a:noFill/>
          </a:ln>
        </p:spPr>
        <p:txBody>
          <a:bodyPr anchorCtr="0" anchor="t" bIns="45700" lIns="91425" spcFirstLastPara="1" rIns="91425" wrap="square" tIns="45700">
            <a:normAutofit/>
          </a:bodyPr>
          <a:lstStyle/>
          <a:p>
            <a:pPr indent="-304800" lvl="0" marL="457200" rtl="0" algn="just">
              <a:lnSpc>
                <a:spcPct val="150000"/>
              </a:lnSpc>
              <a:spcBef>
                <a:spcPts val="0"/>
              </a:spcBef>
              <a:spcAft>
                <a:spcPts val="0"/>
              </a:spcAft>
              <a:buClr>
                <a:schemeClr val="dk1"/>
              </a:buClr>
              <a:buSzPts val="1200"/>
              <a:buFont typeface="Times New Roman"/>
              <a:buChar char="❖"/>
            </a:pPr>
            <a:r>
              <a:rPr lang="en-US" sz="1400">
                <a:solidFill>
                  <a:schemeClr val="dk1"/>
                </a:solidFill>
                <a:latin typeface="Times New Roman"/>
                <a:ea typeface="Times New Roman"/>
                <a:cs typeface="Times New Roman"/>
                <a:sym typeface="Times New Roman"/>
              </a:rPr>
              <a:t>The NodeMCU collects gas concentration data and processes it into meaningful units like PPM or percentage. </a:t>
            </a:r>
            <a:endParaRPr sz="1400">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Char char="❖"/>
            </a:pPr>
            <a:r>
              <a:rPr lang="en-US" sz="1400">
                <a:solidFill>
                  <a:schemeClr val="dk1"/>
                </a:solidFill>
                <a:latin typeface="Times New Roman"/>
                <a:ea typeface="Times New Roman"/>
                <a:cs typeface="Times New Roman"/>
                <a:sym typeface="Times New Roman"/>
              </a:rPr>
              <a:t>Using its built-in Wi-Fi, the NodeMCU sends this data to the ThingSpeak IoT platform, where it is displayed in real-time and plotted as graphs for each gas. </a:t>
            </a:r>
            <a:endParaRPr sz="1400">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Char char="❖"/>
            </a:pPr>
            <a:r>
              <a:rPr lang="en-US" sz="1400">
                <a:solidFill>
                  <a:schemeClr val="dk1"/>
                </a:solidFill>
                <a:latin typeface="Times New Roman"/>
                <a:ea typeface="Times New Roman"/>
                <a:cs typeface="Times New Roman"/>
                <a:sym typeface="Times New Roman"/>
              </a:rPr>
              <a:t>The system then evaluates the air quality based on predefined thresholds, categorizing it as good, moderate, or bad. </a:t>
            </a:r>
            <a:endParaRPr sz="1400">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Char char="❖"/>
            </a:pPr>
            <a:r>
              <a:rPr lang="en-US" sz="1400">
                <a:solidFill>
                  <a:schemeClr val="dk1"/>
                </a:solidFill>
                <a:latin typeface="Times New Roman"/>
                <a:ea typeface="Times New Roman"/>
                <a:cs typeface="Times New Roman"/>
                <a:sym typeface="Times New Roman"/>
              </a:rPr>
              <a:t>If the air quality is determined to be bad, a buzzer is triggered to alert nearby users immediately.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a043d4e973_1_49"/>
          <p:cNvSpPr txBox="1"/>
          <p:nvPr>
            <p:ph type="title"/>
          </p:nvPr>
        </p:nvSpPr>
        <p:spPr>
          <a:xfrm>
            <a:off x="473061" y="257132"/>
            <a:ext cx="6305700" cy="7254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3600"/>
              <a:buNone/>
            </a:pPr>
            <a:r>
              <a:rPr b="1" lang="en-US" sz="2400">
                <a:latin typeface="Times New Roman"/>
                <a:ea typeface="Times New Roman"/>
                <a:cs typeface="Times New Roman"/>
                <a:sym typeface="Times New Roman"/>
              </a:rPr>
              <a:t>BLOCK DIAGRAM</a:t>
            </a:r>
            <a:endParaRPr b="1" sz="2400">
              <a:latin typeface="Times New Roman"/>
              <a:ea typeface="Times New Roman"/>
              <a:cs typeface="Times New Roman"/>
              <a:sym typeface="Times New Roman"/>
            </a:endParaRPr>
          </a:p>
        </p:txBody>
      </p:sp>
      <p:sp>
        <p:nvSpPr>
          <p:cNvPr id="165" name="Google Shape;165;g2a043d4e973_1_49"/>
          <p:cNvSpPr txBox="1"/>
          <p:nvPr/>
        </p:nvSpPr>
        <p:spPr>
          <a:xfrm>
            <a:off x="391600" y="1012625"/>
            <a:ext cx="2364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DESCRIPTION</a:t>
            </a:r>
            <a:endParaRPr b="1" i="0" sz="1400" u="none" cap="none" strike="noStrike">
              <a:solidFill>
                <a:schemeClr val="dk1"/>
              </a:solidFill>
              <a:latin typeface="Times New Roman"/>
              <a:ea typeface="Times New Roman"/>
              <a:cs typeface="Times New Roman"/>
              <a:sym typeface="Times New Roman"/>
            </a:endParaRPr>
          </a:p>
        </p:txBody>
      </p:sp>
      <p:sp>
        <p:nvSpPr>
          <p:cNvPr id="166" name="Google Shape;166;g2a043d4e973_1_49"/>
          <p:cNvSpPr txBox="1"/>
          <p:nvPr/>
        </p:nvSpPr>
        <p:spPr>
          <a:xfrm>
            <a:off x="6417775" y="1997825"/>
            <a:ext cx="25995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00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67" name="Google Shape;167;g2a043d4e973_1_49"/>
          <p:cNvSpPr txBox="1"/>
          <p:nvPr/>
        </p:nvSpPr>
        <p:spPr>
          <a:xfrm>
            <a:off x="651975" y="2212725"/>
            <a:ext cx="2691600" cy="3693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000"/>
              </a:spcBef>
              <a:spcAft>
                <a:spcPts val="0"/>
              </a:spcAft>
              <a:buClr>
                <a:schemeClr val="dk1"/>
              </a:buClr>
              <a:buSzPts val="1100"/>
              <a:buFont typeface="Arial"/>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168" name="Google Shape;168;g2a043d4e973_1_49"/>
          <p:cNvSpPr txBox="1"/>
          <p:nvPr/>
        </p:nvSpPr>
        <p:spPr>
          <a:xfrm>
            <a:off x="281350" y="1628125"/>
            <a:ext cx="3000000" cy="3693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00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p:txBody>
      </p:sp>
      <p:pic>
        <p:nvPicPr>
          <p:cNvPr id="169" name="Google Shape;169;g2a043d4e973_1_49"/>
          <p:cNvPicPr preferRelativeResize="0"/>
          <p:nvPr/>
        </p:nvPicPr>
        <p:blipFill>
          <a:blip r:embed="rId3">
            <a:alphaModFix/>
          </a:blip>
          <a:stretch>
            <a:fillRect/>
          </a:stretch>
        </p:blipFill>
        <p:spPr>
          <a:xfrm>
            <a:off x="4030750" y="1164088"/>
            <a:ext cx="3855474" cy="3660725"/>
          </a:xfrm>
          <a:prstGeom prst="rect">
            <a:avLst/>
          </a:prstGeom>
          <a:noFill/>
          <a:ln>
            <a:noFill/>
          </a:ln>
        </p:spPr>
      </p:pic>
      <p:sp>
        <p:nvSpPr>
          <p:cNvPr id="170" name="Google Shape;170;g2a043d4e973_1_49"/>
          <p:cNvSpPr txBox="1"/>
          <p:nvPr/>
        </p:nvSpPr>
        <p:spPr>
          <a:xfrm>
            <a:off x="473050" y="1562750"/>
            <a:ext cx="2959800" cy="2662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None/>
            </a:pPr>
            <a:r>
              <a:rPr lang="en-US">
                <a:solidFill>
                  <a:schemeClr val="dk1"/>
                </a:solidFill>
                <a:latin typeface="Times New Roman"/>
                <a:ea typeface="Times New Roman"/>
                <a:cs typeface="Times New Roman"/>
                <a:sym typeface="Times New Roman"/>
              </a:rPr>
              <a:t>In this block diagram, we have used a Node MCU as a microcontroller. We have used an MQ 135 Gas Sensor as an input device and as an output device we have used a Buzzer connected to the microcontroller. And we have used the ThingSpeak app to show all the notifications.</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34ec292286c_0_0"/>
          <p:cNvSpPr txBox="1"/>
          <p:nvPr>
            <p:ph type="title"/>
          </p:nvPr>
        </p:nvSpPr>
        <p:spPr>
          <a:xfrm>
            <a:off x="138086" y="142532"/>
            <a:ext cx="6305700" cy="725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90"/>
              <a:buNone/>
            </a:pPr>
            <a:r>
              <a:rPr b="1" lang="en-US" sz="2440">
                <a:latin typeface="Times New Roman"/>
                <a:ea typeface="Times New Roman"/>
                <a:cs typeface="Times New Roman"/>
                <a:sym typeface="Times New Roman"/>
              </a:rPr>
              <a:t>FLOW CHART</a:t>
            </a:r>
            <a:endParaRPr b="1" sz="2440">
              <a:latin typeface="Times New Roman"/>
              <a:ea typeface="Times New Roman"/>
              <a:cs typeface="Times New Roman"/>
              <a:sym typeface="Times New Roman"/>
            </a:endParaRPr>
          </a:p>
        </p:txBody>
      </p:sp>
      <p:pic>
        <p:nvPicPr>
          <p:cNvPr id="177" name="Google Shape;177;g34ec292286c_0_0"/>
          <p:cNvPicPr preferRelativeResize="0"/>
          <p:nvPr/>
        </p:nvPicPr>
        <p:blipFill>
          <a:blip r:embed="rId3">
            <a:alphaModFix/>
          </a:blip>
          <a:stretch>
            <a:fillRect/>
          </a:stretch>
        </p:blipFill>
        <p:spPr>
          <a:xfrm>
            <a:off x="510600" y="867932"/>
            <a:ext cx="4508937" cy="38848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4ec292286c_0_6"/>
          <p:cNvSpPr txBox="1"/>
          <p:nvPr>
            <p:ph type="title"/>
          </p:nvPr>
        </p:nvSpPr>
        <p:spPr>
          <a:xfrm>
            <a:off x="516061" y="185507"/>
            <a:ext cx="6305700" cy="7254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990"/>
              <a:buNone/>
            </a:pPr>
            <a:r>
              <a:rPr b="1" lang="en-US" sz="2440">
                <a:latin typeface="Times New Roman"/>
                <a:ea typeface="Times New Roman"/>
                <a:cs typeface="Times New Roman"/>
                <a:sym typeface="Times New Roman"/>
              </a:rPr>
              <a:t>CIRCUIT DIAGRAM</a:t>
            </a:r>
            <a:endParaRPr b="1" sz="2440">
              <a:solidFill>
                <a:schemeClr val="lt1"/>
              </a:solidFill>
              <a:latin typeface="Times New Roman"/>
              <a:ea typeface="Times New Roman"/>
              <a:cs typeface="Times New Roman"/>
              <a:sym typeface="Times New Roman"/>
            </a:endParaRPr>
          </a:p>
        </p:txBody>
      </p:sp>
      <p:pic>
        <p:nvPicPr>
          <p:cNvPr id="184" name="Google Shape;184;g34ec292286c_0_6"/>
          <p:cNvPicPr preferRelativeResize="0"/>
          <p:nvPr/>
        </p:nvPicPr>
        <p:blipFill>
          <a:blip r:embed="rId3">
            <a:alphaModFix/>
          </a:blip>
          <a:stretch>
            <a:fillRect/>
          </a:stretch>
        </p:blipFill>
        <p:spPr>
          <a:xfrm>
            <a:off x="635175" y="1066150"/>
            <a:ext cx="5937550" cy="3485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34ec292286c_0_97"/>
          <p:cNvSpPr txBox="1"/>
          <p:nvPr>
            <p:ph type="title"/>
          </p:nvPr>
        </p:nvSpPr>
        <p:spPr>
          <a:xfrm>
            <a:off x="504736" y="314457"/>
            <a:ext cx="6305700" cy="7254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990"/>
              <a:buNone/>
            </a:pPr>
            <a:r>
              <a:rPr b="1" lang="en-US" sz="2440">
                <a:latin typeface="Times New Roman"/>
                <a:ea typeface="Times New Roman"/>
                <a:cs typeface="Times New Roman"/>
                <a:sym typeface="Times New Roman"/>
              </a:rPr>
              <a:t>WORKING</a:t>
            </a:r>
            <a:endParaRPr b="1" sz="2440">
              <a:solidFill>
                <a:schemeClr val="lt1"/>
              </a:solidFill>
              <a:latin typeface="Times New Roman"/>
              <a:ea typeface="Times New Roman"/>
              <a:cs typeface="Times New Roman"/>
              <a:sym typeface="Times New Roman"/>
            </a:endParaRPr>
          </a:p>
        </p:txBody>
      </p:sp>
      <p:sp>
        <p:nvSpPr>
          <p:cNvPr id="191" name="Google Shape;191;g34ec292286c_0_97"/>
          <p:cNvSpPr txBox="1"/>
          <p:nvPr>
            <p:ph idx="1" type="body"/>
          </p:nvPr>
        </p:nvSpPr>
        <p:spPr>
          <a:xfrm>
            <a:off x="504725" y="1211775"/>
            <a:ext cx="6001200" cy="3590100"/>
          </a:xfrm>
          <a:prstGeom prst="rect">
            <a:avLst/>
          </a:prstGeom>
          <a:noFill/>
          <a:ln>
            <a:noFill/>
          </a:ln>
        </p:spPr>
        <p:txBody>
          <a:bodyPr anchorCtr="0" anchor="t" bIns="45700" lIns="91425" spcFirstLastPara="1" rIns="91425" wrap="square" tIns="45700">
            <a:normAutofit lnSpcReduction="20000"/>
          </a:bodyPr>
          <a:lstStyle/>
          <a:p>
            <a:pPr indent="-317500" lvl="0" marL="457200" rtl="0" algn="just">
              <a:lnSpc>
                <a:spcPct val="150000"/>
              </a:lnSpc>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Air Pollution Monitoring System operates by first collecting air quality data through the MQ135 sensor, which detects the presence of harmful gases. </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This data is sent to the NodeMCU, which processes the readings and converts them into standard units. </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NodeMCU then transmits the data to the ThingSpeak IoT platform over Wi-Fi, where it is displayed on a dashboard and visualized through real-time graphs. </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system compares the gas levels against set thresholds to determine the current air quality status. </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If the air quality is found to be poor, the NodeMCU immediately triggers a buzzer to alert nearby individuals.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a043d4e973_1_57"/>
          <p:cNvSpPr txBox="1"/>
          <p:nvPr>
            <p:ph type="title"/>
          </p:nvPr>
        </p:nvSpPr>
        <p:spPr>
          <a:xfrm>
            <a:off x="501711" y="242832"/>
            <a:ext cx="6305700" cy="7254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3600"/>
              <a:buNone/>
            </a:pPr>
            <a:r>
              <a:rPr b="1" lang="en-US" sz="2400">
                <a:latin typeface="Times New Roman"/>
                <a:ea typeface="Times New Roman"/>
                <a:cs typeface="Times New Roman"/>
                <a:sym typeface="Times New Roman"/>
              </a:rPr>
              <a:t>SYSTEM REQUIREMENT</a:t>
            </a:r>
            <a:endParaRPr b="1" sz="2400">
              <a:latin typeface="Times New Roman"/>
              <a:ea typeface="Times New Roman"/>
              <a:cs typeface="Times New Roman"/>
              <a:sym typeface="Times New Roman"/>
            </a:endParaRPr>
          </a:p>
        </p:txBody>
      </p:sp>
      <p:sp>
        <p:nvSpPr>
          <p:cNvPr id="198" name="Google Shape;198;g2a043d4e973_1_57"/>
          <p:cNvSpPr txBox="1"/>
          <p:nvPr>
            <p:ph idx="1" type="body"/>
          </p:nvPr>
        </p:nvSpPr>
        <p:spPr>
          <a:xfrm>
            <a:off x="501700" y="1271025"/>
            <a:ext cx="5903400" cy="356670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1000"/>
              </a:spcBef>
              <a:spcAft>
                <a:spcPts val="0"/>
              </a:spcAft>
              <a:buClr>
                <a:schemeClr val="dk1"/>
              </a:buClr>
              <a:buSzPts val="1100"/>
              <a:buFont typeface="Arial"/>
              <a:buNone/>
            </a:pPr>
            <a:r>
              <a:rPr b="1" lang="en-US" sz="1400">
                <a:solidFill>
                  <a:schemeClr val="dk1"/>
                </a:solidFill>
                <a:latin typeface="Times New Roman"/>
                <a:ea typeface="Times New Roman"/>
                <a:cs typeface="Times New Roman"/>
                <a:sym typeface="Times New Roman"/>
              </a:rPr>
              <a:t>HARDWARE REQUIREMENT</a:t>
            </a:r>
            <a:endParaRPr b="1"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AutoNum type="arabicPeriod"/>
            </a:pPr>
            <a:r>
              <a:rPr lang="en-US" sz="1400">
                <a:solidFill>
                  <a:schemeClr val="dk1"/>
                </a:solidFill>
                <a:latin typeface="Times New Roman"/>
                <a:ea typeface="Times New Roman"/>
                <a:cs typeface="Times New Roman"/>
                <a:sym typeface="Times New Roman"/>
              </a:rPr>
              <a:t>NodeMCU </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AutoNum type="arabicPeriod"/>
            </a:pPr>
            <a:r>
              <a:rPr lang="en-US" sz="1400">
                <a:solidFill>
                  <a:schemeClr val="dk1"/>
                </a:solidFill>
                <a:latin typeface="Times New Roman"/>
                <a:ea typeface="Times New Roman"/>
                <a:cs typeface="Times New Roman"/>
                <a:sym typeface="Times New Roman"/>
              </a:rPr>
              <a:t>MQ135 Sensor </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AutoNum type="arabicPeriod"/>
            </a:pPr>
            <a:r>
              <a:rPr lang="en-US" sz="1400">
                <a:solidFill>
                  <a:schemeClr val="dk1"/>
                </a:solidFill>
                <a:latin typeface="Times New Roman"/>
                <a:ea typeface="Times New Roman"/>
                <a:cs typeface="Times New Roman"/>
                <a:sym typeface="Times New Roman"/>
              </a:rPr>
              <a:t>Buzzer</a:t>
            </a:r>
            <a:endParaRPr sz="1400">
              <a:solidFill>
                <a:schemeClr val="dk1"/>
              </a:solidFill>
              <a:latin typeface="Times New Roman"/>
              <a:ea typeface="Times New Roman"/>
              <a:cs typeface="Times New Roman"/>
              <a:sym typeface="Times New Roman"/>
            </a:endParaRPr>
          </a:p>
          <a:p>
            <a:pPr indent="0" lvl="0" marL="0" rtl="0" algn="just">
              <a:lnSpc>
                <a:spcPct val="150000"/>
              </a:lnSpc>
              <a:spcBef>
                <a:spcPts val="1000"/>
              </a:spcBef>
              <a:spcAft>
                <a:spcPts val="0"/>
              </a:spcAft>
              <a:buClr>
                <a:schemeClr val="dk1"/>
              </a:buClr>
              <a:buSzPts val="1100"/>
              <a:buFont typeface="Arial"/>
              <a:buNone/>
            </a:pPr>
            <a:r>
              <a:rPr b="1" lang="en-US" sz="1400">
                <a:solidFill>
                  <a:schemeClr val="dk1"/>
                </a:solidFill>
                <a:latin typeface="Times New Roman"/>
                <a:ea typeface="Times New Roman"/>
                <a:cs typeface="Times New Roman"/>
                <a:sym typeface="Times New Roman"/>
              </a:rPr>
              <a:t>SOFTWARE REQUIREMENT</a:t>
            </a:r>
            <a:endParaRPr b="1" sz="1400">
              <a:solidFill>
                <a:schemeClr val="dk1"/>
              </a:solidFill>
              <a:latin typeface="Times New Roman"/>
              <a:ea typeface="Times New Roman"/>
              <a:cs typeface="Times New Roman"/>
              <a:sym typeface="Times New Roman"/>
            </a:endParaRPr>
          </a:p>
          <a:p>
            <a:pPr indent="0" lvl="0" marL="0" rtl="0" algn="just">
              <a:lnSpc>
                <a:spcPct val="150000"/>
              </a:lnSpc>
              <a:spcBef>
                <a:spcPts val="65"/>
              </a:spcBef>
              <a:spcAft>
                <a:spcPts val="0"/>
              </a:spcAft>
              <a:buClr>
                <a:schemeClr val="dk1"/>
              </a:buClr>
              <a:buSzPts val="1100"/>
              <a:buFont typeface="Arial"/>
              <a:buNone/>
            </a:pPr>
            <a:r>
              <a:rPr lang="en-US" sz="1250">
                <a:solidFill>
                  <a:schemeClr val="dk1"/>
                </a:solidFill>
                <a:latin typeface="Times New Roman"/>
                <a:ea typeface="Times New Roman"/>
                <a:cs typeface="Times New Roman"/>
                <a:sym typeface="Times New Roman"/>
              </a:rPr>
              <a:t>1. </a:t>
            </a:r>
            <a:r>
              <a:rPr lang="en-US" sz="1250">
                <a:solidFill>
                  <a:schemeClr val="dk1"/>
                </a:solidFill>
                <a:latin typeface="Times New Roman"/>
                <a:ea typeface="Times New Roman"/>
                <a:cs typeface="Times New Roman"/>
                <a:sym typeface="Times New Roman"/>
              </a:rPr>
              <a:t>Arduino IDE</a:t>
            </a:r>
            <a:endParaRPr sz="1250">
              <a:solidFill>
                <a:schemeClr val="dk1"/>
              </a:solidFill>
              <a:latin typeface="Times New Roman"/>
              <a:ea typeface="Times New Roman"/>
              <a:cs typeface="Times New Roman"/>
              <a:sym typeface="Times New Roman"/>
            </a:endParaRPr>
          </a:p>
          <a:p>
            <a:pPr indent="0" lvl="0" marL="0" rtl="0" algn="just">
              <a:lnSpc>
                <a:spcPct val="150000"/>
              </a:lnSpc>
              <a:spcBef>
                <a:spcPts val="65"/>
              </a:spcBef>
              <a:spcAft>
                <a:spcPts val="0"/>
              </a:spcAft>
              <a:buSzPts val="2800"/>
              <a:buNone/>
            </a:pPr>
            <a:r>
              <a:rPr lang="en-US" sz="1250">
                <a:solidFill>
                  <a:schemeClr val="dk1"/>
                </a:solidFill>
                <a:latin typeface="Times New Roman"/>
                <a:ea typeface="Times New Roman"/>
                <a:cs typeface="Times New Roman"/>
                <a:sym typeface="Times New Roman"/>
              </a:rPr>
              <a:t>2. Proteus</a:t>
            </a:r>
            <a:endParaRPr sz="125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3533b0ef04b_0_0"/>
          <p:cNvSpPr txBox="1"/>
          <p:nvPr/>
        </p:nvSpPr>
        <p:spPr>
          <a:xfrm>
            <a:off x="606425" y="35850"/>
            <a:ext cx="7538700" cy="11082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US" sz="2400">
                <a:solidFill>
                  <a:schemeClr val="dk1"/>
                </a:solidFill>
                <a:latin typeface="Times New Roman"/>
                <a:ea typeface="Times New Roman"/>
                <a:cs typeface="Times New Roman"/>
                <a:sym typeface="Times New Roman"/>
              </a:rPr>
              <a:t>NODEMCU - ESP8266 WIFI DEVELOPMENT BOARD </a:t>
            </a:r>
            <a:endParaRPr sz="2400">
              <a:solidFill>
                <a:schemeClr val="dk1"/>
              </a:solidFill>
              <a:latin typeface="Calibri"/>
              <a:ea typeface="Calibri"/>
              <a:cs typeface="Calibri"/>
              <a:sym typeface="Calibri"/>
            </a:endParaRPr>
          </a:p>
        </p:txBody>
      </p:sp>
      <p:pic>
        <p:nvPicPr>
          <p:cNvPr id="205" name="Google Shape;205;g3533b0ef04b_0_0"/>
          <p:cNvPicPr preferRelativeResize="0"/>
          <p:nvPr/>
        </p:nvPicPr>
        <p:blipFill>
          <a:blip r:embed="rId3">
            <a:alphaModFix/>
          </a:blip>
          <a:stretch>
            <a:fillRect/>
          </a:stretch>
        </p:blipFill>
        <p:spPr>
          <a:xfrm>
            <a:off x="5946200" y="1588875"/>
            <a:ext cx="2887425" cy="2887425"/>
          </a:xfrm>
          <a:prstGeom prst="rect">
            <a:avLst/>
          </a:prstGeom>
          <a:noFill/>
          <a:ln>
            <a:noFill/>
          </a:ln>
        </p:spPr>
      </p:pic>
      <p:sp>
        <p:nvSpPr>
          <p:cNvPr id="206" name="Google Shape;206;g3533b0ef04b_0_0"/>
          <p:cNvSpPr/>
          <p:nvPr/>
        </p:nvSpPr>
        <p:spPr>
          <a:xfrm>
            <a:off x="344675" y="1405650"/>
            <a:ext cx="5431500" cy="355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The </a:t>
            </a:r>
            <a:r>
              <a:rPr lang="en-US">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NodeMCU</a:t>
            </a:r>
            <a:r>
              <a:rPr lang="en-US">
                <a:solidFill>
                  <a:schemeClr val="dk1"/>
                </a:solidFill>
                <a:latin typeface="Times New Roman"/>
                <a:ea typeface="Times New Roman"/>
                <a:cs typeface="Times New Roman"/>
                <a:sym typeface="Times New Roman"/>
              </a:rPr>
              <a:t> (Node MicroController Unit) is an open source software and hardware development environment that is built around a very inexpensive System-on-a-Chip (SoC) called the </a:t>
            </a:r>
            <a:r>
              <a:rPr lang="en-US">
                <a:solidFill>
                  <a:schemeClr val="dk1"/>
                </a:solidFill>
                <a:uFill>
                  <a:noFill/>
                </a:uFill>
                <a:latin typeface="Times New Roman"/>
                <a:ea typeface="Times New Roman"/>
                <a:cs typeface="Times New Roman"/>
                <a:sym typeface="Times New Roman"/>
                <a:hlinkClick r:id="rId5">
                  <a:extLst>
                    <a:ext uri="{A12FA001-AC4F-418D-AE19-62706E023703}">
                      <ahyp:hlinkClr val="tx"/>
                    </a:ext>
                  </a:extLst>
                </a:hlinkClick>
              </a:rPr>
              <a:t>ESP8266</a:t>
            </a:r>
            <a:r>
              <a:rPr lang="en-US">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It has also WiFi capabilities, so we can control it wirelessly.</a:t>
            </a:r>
            <a:endParaRPr>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To do so we can use the </a:t>
            </a:r>
            <a:r>
              <a:rPr lang="en-US">
                <a:solidFill>
                  <a:schemeClr val="dk1"/>
                </a:solidFill>
                <a:uFill>
                  <a:noFill/>
                </a:uFill>
                <a:latin typeface="Times New Roman"/>
                <a:ea typeface="Times New Roman"/>
                <a:cs typeface="Times New Roman"/>
                <a:sym typeface="Times New Roman"/>
                <a:hlinkClick r:id="rId6">
                  <a:extLst>
                    <a:ext uri="{A12FA001-AC4F-418D-AE19-62706E023703}">
                      <ahyp:hlinkClr val="tx"/>
                    </a:ext>
                  </a:extLst>
                </a:hlinkClick>
              </a:rPr>
              <a:t>the Arduino Software (IDE)</a:t>
            </a:r>
            <a:r>
              <a:rPr lang="en-US">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The ESP8266, designed and manufactured by </a:t>
            </a:r>
            <a:r>
              <a:rPr lang="en-US">
                <a:solidFill>
                  <a:schemeClr val="dk1"/>
                </a:solidFill>
                <a:uFill>
                  <a:noFill/>
                </a:uFill>
                <a:latin typeface="Times New Roman"/>
                <a:ea typeface="Times New Roman"/>
                <a:cs typeface="Times New Roman"/>
                <a:sym typeface="Times New Roman"/>
                <a:hlinkClick r:id="rId7">
                  <a:extLst>
                    <a:ext uri="{A12FA001-AC4F-418D-AE19-62706E023703}">
                      <ahyp:hlinkClr val="tx"/>
                    </a:ext>
                  </a:extLst>
                </a:hlinkClick>
              </a:rPr>
              <a:t>Espressif Systems</a:t>
            </a:r>
            <a:r>
              <a:rPr lang="en-US">
                <a:solidFill>
                  <a:schemeClr val="dk1"/>
                </a:solidFill>
                <a:latin typeface="Times New Roman"/>
                <a:ea typeface="Times New Roman"/>
                <a:cs typeface="Times New Roman"/>
                <a:sym typeface="Times New Roman"/>
              </a:rPr>
              <a:t>, contains all crucial elements of the modern computer: CPU, RAM, networking (wifi), and even a modern </a:t>
            </a:r>
            <a:r>
              <a:rPr lang="en-US">
                <a:solidFill>
                  <a:schemeClr val="dk1"/>
                </a:solidFill>
                <a:uFill>
                  <a:noFill/>
                </a:uFill>
                <a:latin typeface="Times New Roman"/>
                <a:ea typeface="Times New Roman"/>
                <a:cs typeface="Times New Roman"/>
                <a:sym typeface="Times New Roman"/>
                <a:hlinkClick r:id="rId8">
                  <a:extLst>
                    <a:ext uri="{A12FA001-AC4F-418D-AE19-62706E023703}">
                      <ahyp:hlinkClr val="tx"/>
                    </a:ext>
                  </a:extLst>
                </a:hlinkClick>
              </a:rPr>
              <a:t>operating system and SDK</a:t>
            </a:r>
            <a:r>
              <a:rPr lang="en-US">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533b0ef04b_0_219"/>
          <p:cNvSpPr txBox="1"/>
          <p:nvPr/>
        </p:nvSpPr>
        <p:spPr>
          <a:xfrm>
            <a:off x="2382000" y="4345125"/>
            <a:ext cx="4244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NODEMCU PINOUT DIAGRAM</a:t>
            </a:r>
            <a:endParaRPr b="1" sz="1800">
              <a:latin typeface="Times New Roman"/>
              <a:ea typeface="Times New Roman"/>
              <a:cs typeface="Times New Roman"/>
              <a:sym typeface="Times New Roman"/>
            </a:endParaRPr>
          </a:p>
        </p:txBody>
      </p:sp>
      <p:pic>
        <p:nvPicPr>
          <p:cNvPr id="213" name="Google Shape;213;g3533b0ef04b_0_219"/>
          <p:cNvPicPr preferRelativeResize="0"/>
          <p:nvPr/>
        </p:nvPicPr>
        <p:blipFill>
          <a:blip r:embed="rId3">
            <a:alphaModFix/>
          </a:blip>
          <a:stretch>
            <a:fillRect/>
          </a:stretch>
        </p:blipFill>
        <p:spPr>
          <a:xfrm>
            <a:off x="2076299" y="547125"/>
            <a:ext cx="5484651" cy="3656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3533b0ef04b_0_325"/>
          <p:cNvSpPr txBox="1"/>
          <p:nvPr>
            <p:ph type="title"/>
          </p:nvPr>
        </p:nvSpPr>
        <p:spPr>
          <a:xfrm>
            <a:off x="494086" y="205907"/>
            <a:ext cx="6305700" cy="725400"/>
          </a:xfrm>
          <a:prstGeom prst="rect">
            <a:avLst/>
          </a:prstGeom>
        </p:spPr>
        <p:txBody>
          <a:bodyPr anchorCtr="0" anchor="ctr" bIns="45700" lIns="91425" spcFirstLastPara="1" rIns="91425" wrap="square" tIns="45700">
            <a:normAutofit/>
          </a:bodyPr>
          <a:lstStyle/>
          <a:p>
            <a:pPr indent="0" lvl="0" marL="0" rtl="0" algn="r">
              <a:lnSpc>
                <a:spcPct val="150000"/>
              </a:lnSpc>
              <a:spcBef>
                <a:spcPts val="0"/>
              </a:spcBef>
              <a:spcAft>
                <a:spcPts val="0"/>
              </a:spcAft>
              <a:buNone/>
            </a:pPr>
            <a:r>
              <a:rPr b="1" lang="en-US" sz="2400">
                <a:solidFill>
                  <a:schemeClr val="dk1"/>
                </a:solidFill>
                <a:latin typeface="Times New Roman"/>
                <a:ea typeface="Times New Roman"/>
                <a:cs typeface="Times New Roman"/>
                <a:sym typeface="Times New Roman"/>
              </a:rPr>
              <a:t>MQ-</a:t>
            </a:r>
            <a:r>
              <a:rPr b="1" lang="en-US" sz="2400">
                <a:latin typeface="Times New Roman"/>
                <a:ea typeface="Times New Roman"/>
                <a:cs typeface="Times New Roman"/>
                <a:sym typeface="Times New Roman"/>
              </a:rPr>
              <a:t>135 (AIR QUALITY SENSOR)</a:t>
            </a:r>
            <a:endParaRPr sz="2400"/>
          </a:p>
        </p:txBody>
      </p:sp>
      <p:sp>
        <p:nvSpPr>
          <p:cNvPr id="220" name="Google Shape;220;g3533b0ef04b_0_325"/>
          <p:cNvSpPr txBox="1"/>
          <p:nvPr>
            <p:ph idx="1" type="body"/>
          </p:nvPr>
        </p:nvSpPr>
        <p:spPr>
          <a:xfrm>
            <a:off x="494074" y="1177425"/>
            <a:ext cx="4510800" cy="3511200"/>
          </a:xfrm>
          <a:prstGeom prst="rect">
            <a:avLst/>
          </a:prstGeom>
        </p:spPr>
        <p:txBody>
          <a:bodyPr anchorCtr="0" anchor="t" bIns="45700" lIns="91425" spcFirstLastPara="1" rIns="91425" wrap="square" tIns="45700">
            <a:normAutofit/>
          </a:bodyPr>
          <a:lstStyle/>
          <a:p>
            <a:pPr indent="-317500" lvl="0" marL="457200" rtl="0" algn="just">
              <a:lnSpc>
                <a:spcPct val="150000"/>
              </a:lnSpc>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MQ135 is one of the popular gas sensors from the MQ series of sensors that are commonly used in air quality control equipment. </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It operates from 2.5V to 5.0V and can provide both digital and analog output. </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MQ-135 Gas sensor can detect gases like Ammonia (NH3), sulfur (S), Benzene (C6H6), CO2, and other harmful gases and smoke. </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Similar to other MQ series gas sensor, this sensor also has a digital and analog output pin.</a:t>
            </a:r>
            <a:endParaRPr/>
          </a:p>
        </p:txBody>
      </p:sp>
      <p:pic>
        <p:nvPicPr>
          <p:cNvPr id="221" name="Google Shape;221;g3533b0ef04b_0_325"/>
          <p:cNvPicPr preferRelativeResize="0"/>
          <p:nvPr/>
        </p:nvPicPr>
        <p:blipFill>
          <a:blip r:embed="rId3">
            <a:alphaModFix/>
          </a:blip>
          <a:stretch>
            <a:fillRect/>
          </a:stretch>
        </p:blipFill>
        <p:spPr>
          <a:xfrm>
            <a:off x="5302525" y="1251369"/>
            <a:ext cx="3085050" cy="30767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3533b0ef04b_0_117"/>
          <p:cNvSpPr txBox="1"/>
          <p:nvPr>
            <p:ph type="title"/>
          </p:nvPr>
        </p:nvSpPr>
        <p:spPr>
          <a:xfrm>
            <a:off x="501711" y="443407"/>
            <a:ext cx="6305700" cy="725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b="1" lang="en-US" sz="2400">
                <a:solidFill>
                  <a:schemeClr val="dk1"/>
                </a:solidFill>
                <a:latin typeface="Times New Roman"/>
                <a:ea typeface="Times New Roman"/>
                <a:cs typeface="Times New Roman"/>
                <a:sym typeface="Times New Roman"/>
              </a:rPr>
              <a:t>BUZZER</a:t>
            </a:r>
            <a:endParaRPr b="1" sz="2400">
              <a:solidFill>
                <a:schemeClr val="dk1"/>
              </a:solidFill>
              <a:latin typeface="Times New Roman"/>
              <a:ea typeface="Times New Roman"/>
              <a:cs typeface="Times New Roman"/>
              <a:sym typeface="Times New Roman"/>
            </a:endParaRPr>
          </a:p>
        </p:txBody>
      </p:sp>
      <p:sp>
        <p:nvSpPr>
          <p:cNvPr id="228" name="Google Shape;228;g3533b0ef04b_0_117"/>
          <p:cNvSpPr/>
          <p:nvPr/>
        </p:nvSpPr>
        <p:spPr>
          <a:xfrm>
            <a:off x="606400" y="1425750"/>
            <a:ext cx="4476000" cy="32031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The Small Piezoelectric Buzzer is a compact, versatile audio signaling device commonly used in electronics projects and embedded systems.</a:t>
            </a:r>
            <a:endParaRPr>
              <a:solidFill>
                <a:schemeClr val="dk1"/>
              </a:solidFill>
              <a:latin typeface="Times New Roman"/>
              <a:ea typeface="Times New Roman"/>
              <a:cs typeface="Times New Roman"/>
              <a:sym typeface="Times New Roman"/>
            </a:endParaRPr>
          </a:p>
          <a:p>
            <a:pPr indent="-295275" lvl="0" marL="457200" rtl="0" algn="just">
              <a:lnSpc>
                <a:spcPct val="150000"/>
              </a:lnSpc>
              <a:spcBef>
                <a:spcPts val="0"/>
              </a:spcBef>
              <a:spcAft>
                <a:spcPts val="0"/>
              </a:spcAft>
              <a:buClr>
                <a:schemeClr val="dk1"/>
              </a:buClr>
              <a:buSzPts val="1050"/>
              <a:buFont typeface="Times New Roman"/>
              <a:buChar char="●"/>
            </a:pPr>
            <a:r>
              <a:rPr lang="en-US">
                <a:solidFill>
                  <a:schemeClr val="dk1"/>
                </a:solidFill>
                <a:latin typeface="Times New Roman"/>
                <a:ea typeface="Times New Roman"/>
                <a:cs typeface="Times New Roman"/>
                <a:sym typeface="Times New Roman"/>
              </a:rPr>
              <a:t>It produces sound through the piezoelectric effect, where mechanical vibrations are generated in response to an applied electrical signal, resulting in clear and consistent audio output.</a:t>
            </a:r>
            <a:endParaRPr>
              <a:solidFill>
                <a:schemeClr val="dk1"/>
              </a:solidFill>
              <a:latin typeface="Times New Roman"/>
              <a:ea typeface="Times New Roman"/>
              <a:cs typeface="Times New Roman"/>
              <a:sym typeface="Times New Roman"/>
            </a:endParaRPr>
          </a:p>
        </p:txBody>
      </p:sp>
      <p:pic>
        <p:nvPicPr>
          <p:cNvPr id="229" name="Google Shape;229;g3533b0ef04b_0_117"/>
          <p:cNvPicPr preferRelativeResize="0"/>
          <p:nvPr/>
        </p:nvPicPr>
        <p:blipFill>
          <a:blip r:embed="rId3">
            <a:alphaModFix/>
          </a:blip>
          <a:stretch>
            <a:fillRect/>
          </a:stretch>
        </p:blipFill>
        <p:spPr>
          <a:xfrm>
            <a:off x="5616150" y="1945950"/>
            <a:ext cx="2764400" cy="2421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2a043d4e973_1_4"/>
          <p:cNvSpPr txBox="1"/>
          <p:nvPr>
            <p:ph type="title"/>
          </p:nvPr>
        </p:nvSpPr>
        <p:spPr>
          <a:xfrm>
            <a:off x="449826" y="298078"/>
            <a:ext cx="8259000" cy="763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F5800"/>
              </a:buClr>
              <a:buSzPts val="3600"/>
              <a:buFont typeface="Calibri"/>
              <a:buNone/>
            </a:pPr>
            <a:r>
              <a:rPr b="1" lang="en-US">
                <a:solidFill>
                  <a:schemeClr val="dk1"/>
                </a:solidFill>
                <a:latin typeface="Times New Roman"/>
                <a:ea typeface="Times New Roman"/>
                <a:cs typeface="Times New Roman"/>
                <a:sym typeface="Times New Roman"/>
              </a:rPr>
              <a:t>CONTENT</a:t>
            </a:r>
            <a:endParaRPr b="1">
              <a:solidFill>
                <a:schemeClr val="dk1"/>
              </a:solidFill>
              <a:latin typeface="Times New Roman"/>
              <a:ea typeface="Times New Roman"/>
              <a:cs typeface="Times New Roman"/>
              <a:sym typeface="Times New Roman"/>
            </a:endParaRPr>
          </a:p>
        </p:txBody>
      </p:sp>
      <p:sp>
        <p:nvSpPr>
          <p:cNvPr id="102" name="Google Shape;102;g2a043d4e973_1_4"/>
          <p:cNvSpPr txBox="1"/>
          <p:nvPr>
            <p:ph idx="1" type="body"/>
          </p:nvPr>
        </p:nvSpPr>
        <p:spPr>
          <a:xfrm>
            <a:off x="456275" y="1427975"/>
            <a:ext cx="8246100" cy="3488700"/>
          </a:xfrm>
          <a:prstGeom prst="rect">
            <a:avLst/>
          </a:prstGeom>
          <a:noFill/>
          <a:ln>
            <a:noFill/>
          </a:ln>
        </p:spPr>
        <p:txBody>
          <a:bodyPr anchorCtr="0" anchor="t" bIns="45700" lIns="91425" spcFirstLastPara="1" rIns="91425" wrap="square" tIns="45700">
            <a:normAutofit fontScale="92500" lnSpcReduction="20000"/>
          </a:bodyPr>
          <a:lstStyle/>
          <a:p>
            <a:pPr indent="-310832" lvl="0" marL="457200" rtl="0" algn="just">
              <a:lnSpc>
                <a:spcPct val="115000"/>
              </a:lnSpc>
              <a:spcBef>
                <a:spcPts val="1000"/>
              </a:spcBef>
              <a:spcAft>
                <a:spcPts val="0"/>
              </a:spcAft>
              <a:buClr>
                <a:schemeClr val="dk1"/>
              </a:buClr>
              <a:buSzPct val="100000"/>
              <a:buFont typeface="Times New Roman"/>
              <a:buChar char="➔"/>
            </a:pPr>
            <a:r>
              <a:rPr b="1" lang="en-US" sz="1400">
                <a:latin typeface="Times New Roman"/>
                <a:ea typeface="Times New Roman"/>
                <a:cs typeface="Times New Roman"/>
                <a:sym typeface="Times New Roman"/>
              </a:rPr>
              <a:t>ABSTRACT</a:t>
            </a:r>
            <a:endParaRPr b="1" sz="1400">
              <a:latin typeface="Times New Roman"/>
              <a:ea typeface="Times New Roman"/>
              <a:cs typeface="Times New Roman"/>
              <a:sym typeface="Times New Roman"/>
            </a:endParaRPr>
          </a:p>
          <a:p>
            <a:pPr indent="-310832" lvl="0" marL="457200" rtl="0" algn="just">
              <a:lnSpc>
                <a:spcPct val="115000"/>
              </a:lnSpc>
              <a:spcBef>
                <a:spcPts val="1000"/>
              </a:spcBef>
              <a:spcAft>
                <a:spcPts val="0"/>
              </a:spcAft>
              <a:buClr>
                <a:schemeClr val="dk1"/>
              </a:buClr>
              <a:buSzPct val="100000"/>
              <a:buFont typeface="Times New Roman"/>
              <a:buChar char="➔"/>
            </a:pPr>
            <a:r>
              <a:rPr b="1" lang="en-US" sz="1400">
                <a:latin typeface="Times New Roman"/>
                <a:ea typeface="Times New Roman"/>
                <a:cs typeface="Times New Roman"/>
                <a:sym typeface="Times New Roman"/>
              </a:rPr>
              <a:t>INTRODUCTION</a:t>
            </a:r>
            <a:endParaRPr b="1" sz="1400">
              <a:latin typeface="Times New Roman"/>
              <a:ea typeface="Times New Roman"/>
              <a:cs typeface="Times New Roman"/>
              <a:sym typeface="Times New Roman"/>
            </a:endParaRPr>
          </a:p>
          <a:p>
            <a:pPr indent="-310832" lvl="0" marL="457200" rtl="0" algn="just">
              <a:lnSpc>
                <a:spcPct val="115000"/>
              </a:lnSpc>
              <a:spcBef>
                <a:spcPts val="1000"/>
              </a:spcBef>
              <a:spcAft>
                <a:spcPts val="0"/>
              </a:spcAft>
              <a:buClr>
                <a:schemeClr val="dk1"/>
              </a:buClr>
              <a:buSzPct val="100000"/>
              <a:buFont typeface="Times New Roman"/>
              <a:buChar char="➔"/>
            </a:pPr>
            <a:r>
              <a:rPr b="1" lang="en-US" sz="1400">
                <a:latin typeface="Times New Roman"/>
                <a:ea typeface="Times New Roman"/>
                <a:cs typeface="Times New Roman"/>
                <a:sym typeface="Times New Roman"/>
              </a:rPr>
              <a:t>PROBLEM STATEMENT</a:t>
            </a:r>
            <a:endParaRPr b="1" sz="1400">
              <a:latin typeface="Times New Roman"/>
              <a:ea typeface="Times New Roman"/>
              <a:cs typeface="Times New Roman"/>
              <a:sym typeface="Times New Roman"/>
            </a:endParaRPr>
          </a:p>
          <a:p>
            <a:pPr indent="-310832" lvl="0" marL="457200" rtl="0" algn="just">
              <a:lnSpc>
                <a:spcPct val="115000"/>
              </a:lnSpc>
              <a:spcBef>
                <a:spcPts val="1000"/>
              </a:spcBef>
              <a:spcAft>
                <a:spcPts val="0"/>
              </a:spcAft>
              <a:buClr>
                <a:schemeClr val="dk1"/>
              </a:buClr>
              <a:buSzPct val="100000"/>
              <a:buFont typeface="Times New Roman"/>
              <a:buChar char="➔"/>
            </a:pPr>
            <a:r>
              <a:rPr b="1" lang="en-US" sz="1400">
                <a:latin typeface="Times New Roman"/>
                <a:ea typeface="Times New Roman"/>
                <a:cs typeface="Times New Roman"/>
                <a:sym typeface="Times New Roman"/>
              </a:rPr>
              <a:t>OBJECTIVE</a:t>
            </a:r>
            <a:endParaRPr b="1" sz="1400">
              <a:latin typeface="Times New Roman"/>
              <a:ea typeface="Times New Roman"/>
              <a:cs typeface="Times New Roman"/>
              <a:sym typeface="Times New Roman"/>
            </a:endParaRPr>
          </a:p>
          <a:p>
            <a:pPr indent="-310832" lvl="0" marL="457200" rtl="0" algn="just">
              <a:lnSpc>
                <a:spcPct val="115000"/>
              </a:lnSpc>
              <a:spcBef>
                <a:spcPts val="1000"/>
              </a:spcBef>
              <a:spcAft>
                <a:spcPts val="0"/>
              </a:spcAft>
              <a:buClr>
                <a:schemeClr val="dk1"/>
              </a:buClr>
              <a:buSzPct val="100000"/>
              <a:buFont typeface="Times New Roman"/>
              <a:buChar char="➔"/>
            </a:pPr>
            <a:r>
              <a:rPr b="1" lang="en-US" sz="1400">
                <a:latin typeface="Times New Roman"/>
                <a:ea typeface="Times New Roman"/>
                <a:cs typeface="Times New Roman"/>
                <a:sym typeface="Times New Roman"/>
              </a:rPr>
              <a:t>LITERATURE REVIEW</a:t>
            </a:r>
            <a:endParaRPr b="1" sz="1400">
              <a:latin typeface="Times New Roman"/>
              <a:ea typeface="Times New Roman"/>
              <a:cs typeface="Times New Roman"/>
              <a:sym typeface="Times New Roman"/>
            </a:endParaRPr>
          </a:p>
          <a:p>
            <a:pPr indent="-310832" lvl="0" marL="457200" rtl="0" algn="just">
              <a:lnSpc>
                <a:spcPct val="115000"/>
              </a:lnSpc>
              <a:spcBef>
                <a:spcPts val="1000"/>
              </a:spcBef>
              <a:spcAft>
                <a:spcPts val="0"/>
              </a:spcAft>
              <a:buClr>
                <a:schemeClr val="dk1"/>
              </a:buClr>
              <a:buSzPct val="100000"/>
              <a:buFont typeface="Times New Roman"/>
              <a:buChar char="➔"/>
            </a:pPr>
            <a:r>
              <a:rPr b="1" lang="en-US" sz="1400">
                <a:latin typeface="Times New Roman"/>
                <a:ea typeface="Times New Roman"/>
                <a:cs typeface="Times New Roman"/>
                <a:sym typeface="Times New Roman"/>
              </a:rPr>
              <a:t>RESEARCH METHODOLOGY</a:t>
            </a:r>
            <a:endParaRPr b="1" sz="1400">
              <a:latin typeface="Times New Roman"/>
              <a:ea typeface="Times New Roman"/>
              <a:cs typeface="Times New Roman"/>
              <a:sym typeface="Times New Roman"/>
            </a:endParaRPr>
          </a:p>
          <a:p>
            <a:pPr indent="-310832" lvl="0" marL="457200" rtl="0" algn="just">
              <a:lnSpc>
                <a:spcPct val="115000"/>
              </a:lnSpc>
              <a:spcBef>
                <a:spcPts val="1000"/>
              </a:spcBef>
              <a:spcAft>
                <a:spcPts val="0"/>
              </a:spcAft>
              <a:buClr>
                <a:schemeClr val="dk1"/>
              </a:buClr>
              <a:buSzPct val="100000"/>
              <a:buFont typeface="Times New Roman"/>
              <a:buChar char="➔"/>
            </a:pPr>
            <a:r>
              <a:rPr b="1" lang="en-US" sz="1400">
                <a:latin typeface="Times New Roman"/>
                <a:ea typeface="Times New Roman"/>
                <a:cs typeface="Times New Roman"/>
                <a:sym typeface="Times New Roman"/>
              </a:rPr>
              <a:t>SYSTEM REQUIREMENT</a:t>
            </a:r>
            <a:endParaRPr b="1" sz="1400">
              <a:latin typeface="Times New Roman"/>
              <a:ea typeface="Times New Roman"/>
              <a:cs typeface="Times New Roman"/>
              <a:sym typeface="Times New Roman"/>
            </a:endParaRPr>
          </a:p>
          <a:p>
            <a:pPr indent="-310832" lvl="0" marL="457200" rtl="0" algn="just">
              <a:lnSpc>
                <a:spcPct val="115000"/>
              </a:lnSpc>
              <a:spcBef>
                <a:spcPts val="1000"/>
              </a:spcBef>
              <a:spcAft>
                <a:spcPts val="0"/>
              </a:spcAft>
              <a:buClr>
                <a:schemeClr val="dk1"/>
              </a:buClr>
              <a:buSzPct val="100000"/>
              <a:buFont typeface="Times New Roman"/>
              <a:buChar char="➔"/>
            </a:pPr>
            <a:r>
              <a:rPr b="1" lang="en-US" sz="1400">
                <a:latin typeface="Times New Roman"/>
                <a:ea typeface="Times New Roman"/>
                <a:cs typeface="Times New Roman"/>
                <a:sym typeface="Times New Roman"/>
              </a:rPr>
              <a:t>ADVANTAGES &amp; APPLICATIONS</a:t>
            </a:r>
            <a:endParaRPr b="1" sz="1400">
              <a:latin typeface="Times New Roman"/>
              <a:ea typeface="Times New Roman"/>
              <a:cs typeface="Times New Roman"/>
              <a:sym typeface="Times New Roman"/>
            </a:endParaRPr>
          </a:p>
          <a:p>
            <a:pPr indent="-310832" lvl="0" marL="457200" rtl="0" algn="just">
              <a:lnSpc>
                <a:spcPct val="115000"/>
              </a:lnSpc>
              <a:spcBef>
                <a:spcPts val="1000"/>
              </a:spcBef>
              <a:spcAft>
                <a:spcPts val="0"/>
              </a:spcAft>
              <a:buSzPct val="100000"/>
              <a:buFont typeface="Times New Roman"/>
              <a:buChar char="➔"/>
            </a:pPr>
            <a:r>
              <a:rPr b="1" lang="en-US" sz="1400">
                <a:latin typeface="Times New Roman"/>
                <a:ea typeface="Times New Roman"/>
                <a:cs typeface="Times New Roman"/>
                <a:sym typeface="Times New Roman"/>
              </a:rPr>
              <a:t>EXPERIMENTAL SETUP &amp; RESULT</a:t>
            </a:r>
            <a:endParaRPr b="1" sz="1400">
              <a:latin typeface="Times New Roman"/>
              <a:ea typeface="Times New Roman"/>
              <a:cs typeface="Times New Roman"/>
              <a:sym typeface="Times New Roman"/>
            </a:endParaRPr>
          </a:p>
          <a:p>
            <a:pPr indent="-310832" lvl="0" marL="457200" rtl="0" algn="just">
              <a:lnSpc>
                <a:spcPct val="115000"/>
              </a:lnSpc>
              <a:spcBef>
                <a:spcPts val="1000"/>
              </a:spcBef>
              <a:spcAft>
                <a:spcPts val="0"/>
              </a:spcAft>
              <a:buClr>
                <a:schemeClr val="dk1"/>
              </a:buClr>
              <a:buSzPct val="100000"/>
              <a:buFont typeface="Times New Roman"/>
              <a:buChar char="➔"/>
            </a:pPr>
            <a:r>
              <a:rPr b="1" lang="en-US" sz="1400">
                <a:latin typeface="Times New Roman"/>
                <a:ea typeface="Times New Roman"/>
                <a:cs typeface="Times New Roman"/>
                <a:sym typeface="Times New Roman"/>
              </a:rPr>
              <a:t>CONCLUSION &amp; FUTURE SCOPE</a:t>
            </a:r>
            <a:endParaRPr b="1" sz="1400">
              <a:latin typeface="Times New Roman"/>
              <a:ea typeface="Times New Roman"/>
              <a:cs typeface="Times New Roman"/>
              <a:sym typeface="Times New Roman"/>
            </a:endParaRPr>
          </a:p>
          <a:p>
            <a:pPr indent="-310832" lvl="0" marL="457200" rtl="0" algn="just">
              <a:lnSpc>
                <a:spcPct val="115000"/>
              </a:lnSpc>
              <a:spcBef>
                <a:spcPts val="1000"/>
              </a:spcBef>
              <a:spcAft>
                <a:spcPts val="0"/>
              </a:spcAft>
              <a:buClr>
                <a:schemeClr val="dk1"/>
              </a:buClr>
              <a:buSzPct val="100000"/>
              <a:buFont typeface="Times New Roman"/>
              <a:buChar char="➔"/>
            </a:pPr>
            <a:r>
              <a:rPr b="1" lang="en-US" sz="1400">
                <a:latin typeface="Times New Roman"/>
                <a:ea typeface="Times New Roman"/>
                <a:cs typeface="Times New Roman"/>
                <a:sym typeface="Times New Roman"/>
              </a:rPr>
              <a:t>REFERENCES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34ec292286c_0_281"/>
          <p:cNvSpPr txBox="1"/>
          <p:nvPr>
            <p:ph type="title"/>
          </p:nvPr>
        </p:nvSpPr>
        <p:spPr>
          <a:xfrm>
            <a:off x="567150" y="286350"/>
            <a:ext cx="8219400" cy="725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990"/>
              <a:buFont typeface="Arial"/>
              <a:buNone/>
            </a:pPr>
            <a:r>
              <a:rPr b="1" lang="en-US" sz="2400">
                <a:latin typeface="Times New Roman"/>
                <a:ea typeface="Times New Roman"/>
                <a:cs typeface="Times New Roman"/>
                <a:sym typeface="Times New Roman"/>
              </a:rPr>
              <a:t>ARDUINO IDE PROGRAMMING SOFTWARE</a:t>
            </a:r>
            <a:endParaRPr b="1" sz="2400">
              <a:solidFill>
                <a:schemeClr val="lt1"/>
              </a:solidFill>
              <a:latin typeface="Times New Roman"/>
              <a:ea typeface="Times New Roman"/>
              <a:cs typeface="Times New Roman"/>
              <a:sym typeface="Times New Roman"/>
            </a:endParaRPr>
          </a:p>
        </p:txBody>
      </p:sp>
      <p:pic>
        <p:nvPicPr>
          <p:cNvPr id="236" name="Google Shape;236;g34ec292286c_0_281"/>
          <p:cNvPicPr preferRelativeResize="0"/>
          <p:nvPr/>
        </p:nvPicPr>
        <p:blipFill rotWithShape="1">
          <a:blip r:embed="rId3">
            <a:alphaModFix/>
          </a:blip>
          <a:srcRect b="0" l="0" r="0" t="0"/>
          <a:stretch/>
        </p:blipFill>
        <p:spPr>
          <a:xfrm>
            <a:off x="5379113" y="1723225"/>
            <a:ext cx="3237025" cy="2993399"/>
          </a:xfrm>
          <a:prstGeom prst="rect">
            <a:avLst/>
          </a:prstGeom>
          <a:noFill/>
          <a:ln>
            <a:noFill/>
          </a:ln>
        </p:spPr>
      </p:pic>
      <p:sp>
        <p:nvSpPr>
          <p:cNvPr id="237" name="Google Shape;237;g34ec292286c_0_281"/>
          <p:cNvSpPr txBox="1"/>
          <p:nvPr/>
        </p:nvSpPr>
        <p:spPr>
          <a:xfrm>
            <a:off x="5411825" y="1011750"/>
            <a:ext cx="3171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The Arduino IDE will appear as:</a:t>
            </a:r>
            <a:endParaRPr b="1" i="0" sz="1800" u="none" cap="none" strike="noStrike">
              <a:solidFill>
                <a:schemeClr val="dk1"/>
              </a:solidFill>
              <a:latin typeface="Times New Roman"/>
              <a:ea typeface="Times New Roman"/>
              <a:cs typeface="Times New Roman"/>
              <a:sym typeface="Times New Roman"/>
            </a:endParaRPr>
          </a:p>
        </p:txBody>
      </p:sp>
      <p:sp>
        <p:nvSpPr>
          <p:cNvPr id="238" name="Google Shape;238;g34ec292286c_0_281"/>
          <p:cNvSpPr/>
          <p:nvPr/>
        </p:nvSpPr>
        <p:spPr>
          <a:xfrm>
            <a:off x="567150" y="1260400"/>
            <a:ext cx="4554600" cy="3617100"/>
          </a:xfrm>
          <a:prstGeom prst="round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1150" lvl="0" marL="457200" marR="0" rtl="0" algn="just">
              <a:lnSpc>
                <a:spcPct val="115000"/>
              </a:lnSpc>
              <a:spcBef>
                <a:spcPts val="560"/>
              </a:spcBef>
              <a:spcAft>
                <a:spcPts val="0"/>
              </a:spcAft>
              <a:buClr>
                <a:schemeClr val="dk1"/>
              </a:buClr>
              <a:buSzPts val="1300"/>
              <a:buFont typeface="Times New Roman"/>
              <a:buChar char="➔"/>
            </a:pPr>
            <a:r>
              <a:rPr b="0" i="0" lang="en-US" sz="1300" u="none" cap="none" strike="noStrike">
                <a:solidFill>
                  <a:schemeClr val="dk1"/>
                </a:solidFill>
                <a:latin typeface="Times New Roman"/>
                <a:ea typeface="Times New Roman"/>
                <a:cs typeface="Times New Roman"/>
                <a:sym typeface="Times New Roman"/>
              </a:rPr>
              <a:t>The Arduino IDE (Integrated Development Environment) is an open-source software, which is used to write and upload code to the Arduino boards. </a:t>
            </a:r>
            <a:endParaRPr b="0" i="0" sz="1300" u="none" cap="none" strike="noStrike">
              <a:solidFill>
                <a:schemeClr val="dk1"/>
              </a:solidFill>
              <a:latin typeface="Times New Roman"/>
              <a:ea typeface="Times New Roman"/>
              <a:cs typeface="Times New Roman"/>
              <a:sym typeface="Times New Roman"/>
            </a:endParaRPr>
          </a:p>
          <a:p>
            <a:pPr indent="-311150" lvl="0" marL="457200" marR="0" rtl="0" algn="just">
              <a:lnSpc>
                <a:spcPct val="115000"/>
              </a:lnSpc>
              <a:spcBef>
                <a:spcPts val="0"/>
              </a:spcBef>
              <a:spcAft>
                <a:spcPts val="0"/>
              </a:spcAft>
              <a:buClr>
                <a:schemeClr val="dk1"/>
              </a:buClr>
              <a:buSzPts val="1300"/>
              <a:buFont typeface="Times New Roman"/>
              <a:buChar char="➔"/>
            </a:pPr>
            <a:r>
              <a:rPr b="0" i="0" lang="en-US" sz="1300" u="none" cap="none" strike="noStrike">
                <a:solidFill>
                  <a:schemeClr val="dk1"/>
                </a:solidFill>
                <a:latin typeface="Times New Roman"/>
                <a:ea typeface="Times New Roman"/>
                <a:cs typeface="Times New Roman"/>
                <a:sym typeface="Times New Roman"/>
              </a:rPr>
              <a:t>The Arduino Integrated Development Environment - or Arduino Software (IDE) - connects to the Arduino boards to upload programs and communicate with them. </a:t>
            </a:r>
            <a:endParaRPr b="0" i="0" sz="1300" u="none" cap="none" strike="noStrike">
              <a:solidFill>
                <a:schemeClr val="dk1"/>
              </a:solidFill>
              <a:latin typeface="Times New Roman"/>
              <a:ea typeface="Times New Roman"/>
              <a:cs typeface="Times New Roman"/>
              <a:sym typeface="Times New Roman"/>
            </a:endParaRPr>
          </a:p>
          <a:p>
            <a:pPr indent="-311150" lvl="0" marL="457200" marR="0" rtl="0" algn="just">
              <a:lnSpc>
                <a:spcPct val="115000"/>
              </a:lnSpc>
              <a:spcBef>
                <a:spcPts val="0"/>
              </a:spcBef>
              <a:spcAft>
                <a:spcPts val="0"/>
              </a:spcAft>
              <a:buClr>
                <a:schemeClr val="dk1"/>
              </a:buClr>
              <a:buSzPts val="1300"/>
              <a:buFont typeface="Times New Roman"/>
              <a:buChar char="➔"/>
            </a:pPr>
            <a:r>
              <a:rPr b="0" i="0" lang="en-US" sz="1300" u="none" cap="none" strike="noStrike">
                <a:solidFill>
                  <a:schemeClr val="dk1"/>
                </a:solidFill>
                <a:latin typeface="Times New Roman"/>
                <a:ea typeface="Times New Roman"/>
                <a:cs typeface="Times New Roman"/>
                <a:sym typeface="Times New Roman"/>
              </a:rPr>
              <a:t>Programs written using Arduino Software (IDE) are called sketches. These sketches are written in the text editor and are saved with the file extension .ino.</a:t>
            </a:r>
            <a:endParaRPr b="0" i="0" sz="1300" u="none" cap="none" strike="noStrike">
              <a:solidFill>
                <a:schemeClr val="dk1"/>
              </a:solidFill>
              <a:latin typeface="Times New Roman"/>
              <a:ea typeface="Times New Roman"/>
              <a:cs typeface="Times New Roman"/>
              <a:sym typeface="Times New Roman"/>
            </a:endParaRPr>
          </a:p>
          <a:p>
            <a:pPr indent="-311150" lvl="0" marL="457200" marR="0" rtl="0" algn="just">
              <a:lnSpc>
                <a:spcPct val="115000"/>
              </a:lnSpc>
              <a:spcBef>
                <a:spcPts val="0"/>
              </a:spcBef>
              <a:spcAft>
                <a:spcPts val="0"/>
              </a:spcAft>
              <a:buClr>
                <a:schemeClr val="dk1"/>
              </a:buClr>
              <a:buSzPts val="1300"/>
              <a:buFont typeface="Times New Roman"/>
              <a:buChar char="➔"/>
            </a:pPr>
            <a:r>
              <a:rPr b="0" i="0" lang="en-US" sz="1300" u="none" cap="none" strike="noStrike">
                <a:solidFill>
                  <a:schemeClr val="dk1"/>
                </a:solidFill>
                <a:latin typeface="Times New Roman"/>
                <a:ea typeface="Times New Roman"/>
                <a:cs typeface="Times New Roman"/>
                <a:sym typeface="Times New Roman"/>
              </a:rPr>
              <a:t>Key features include a text editor with syntax highlighting, a serial monitor for debugging, and a library manager for easy access to pre-written code modules. </a:t>
            </a:r>
            <a:endParaRPr b="0" i="0" sz="1300" u="none" cap="none" strike="noStrike">
              <a:solidFill>
                <a:schemeClr val="dk1"/>
              </a:solidFill>
              <a:latin typeface="Times New Roman"/>
              <a:ea typeface="Times New Roman"/>
              <a:cs typeface="Times New Roman"/>
              <a:sym typeface="Times New Roman"/>
            </a:endParaRPr>
          </a:p>
          <a:p>
            <a:pPr indent="-311150" lvl="0" marL="457200" marR="0" rtl="0" algn="just">
              <a:lnSpc>
                <a:spcPct val="115000"/>
              </a:lnSpc>
              <a:spcBef>
                <a:spcPts val="0"/>
              </a:spcBef>
              <a:spcAft>
                <a:spcPts val="0"/>
              </a:spcAft>
              <a:buClr>
                <a:schemeClr val="dk1"/>
              </a:buClr>
              <a:buSzPts val="1300"/>
              <a:buFont typeface="Times New Roman"/>
              <a:buChar char="➔"/>
            </a:pPr>
            <a:r>
              <a:rPr b="0" i="0" lang="en-US" sz="1300" u="none" cap="none" strike="noStrike">
                <a:solidFill>
                  <a:schemeClr val="dk1"/>
                </a:solidFill>
                <a:latin typeface="Times New Roman"/>
                <a:ea typeface="Times New Roman"/>
                <a:cs typeface="Times New Roman"/>
                <a:sym typeface="Times New Roman"/>
              </a:rPr>
              <a:t>Arduino IDE supports C and C++ languages.</a:t>
            </a:r>
            <a:endParaRPr b="0" i="0" sz="13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34ec292286c_0_289"/>
          <p:cNvSpPr txBox="1"/>
          <p:nvPr>
            <p:ph type="title"/>
          </p:nvPr>
        </p:nvSpPr>
        <p:spPr>
          <a:xfrm>
            <a:off x="878750" y="301900"/>
            <a:ext cx="7655100" cy="725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990"/>
              <a:buFont typeface="Gill Sans"/>
              <a:buNone/>
            </a:pPr>
            <a:r>
              <a:rPr b="1" lang="en-US" sz="2400">
                <a:latin typeface="Times New Roman"/>
                <a:ea typeface="Times New Roman"/>
                <a:cs typeface="Times New Roman"/>
                <a:sym typeface="Times New Roman"/>
              </a:rPr>
              <a:t>PROTEUS SIMULATION DESIGN SOFTWARE</a:t>
            </a:r>
            <a:endParaRPr b="1" sz="2400">
              <a:solidFill>
                <a:schemeClr val="lt1"/>
              </a:solidFill>
              <a:latin typeface="Times New Roman"/>
              <a:ea typeface="Times New Roman"/>
              <a:cs typeface="Times New Roman"/>
              <a:sym typeface="Times New Roman"/>
            </a:endParaRPr>
          </a:p>
        </p:txBody>
      </p:sp>
      <p:sp>
        <p:nvSpPr>
          <p:cNvPr id="245" name="Google Shape;245;g34ec292286c_0_289"/>
          <p:cNvSpPr/>
          <p:nvPr/>
        </p:nvSpPr>
        <p:spPr>
          <a:xfrm>
            <a:off x="517100" y="1278250"/>
            <a:ext cx="4656900" cy="355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1150" lvl="0" marL="457200" marR="0" rtl="0" algn="just">
              <a:lnSpc>
                <a:spcPct val="115000"/>
              </a:lnSpc>
              <a:spcBef>
                <a:spcPts val="560"/>
              </a:spcBef>
              <a:spcAft>
                <a:spcPts val="0"/>
              </a:spcAft>
              <a:buClr>
                <a:schemeClr val="dk1"/>
              </a:buClr>
              <a:buSzPts val="1300"/>
              <a:buFont typeface="Times New Roman"/>
              <a:buChar char="➔"/>
            </a:pPr>
            <a:r>
              <a:rPr b="0" i="0" lang="en-US" sz="1300" u="none" cap="none" strike="noStrike">
                <a:solidFill>
                  <a:schemeClr val="dk1"/>
                </a:solidFill>
                <a:latin typeface="Times New Roman"/>
                <a:ea typeface="Times New Roman"/>
                <a:cs typeface="Times New Roman"/>
                <a:sym typeface="Times New Roman"/>
              </a:rPr>
              <a:t>Proteus Simulation Design Software is a comprehensive tool used for designing and simulating electronic circuits. </a:t>
            </a:r>
            <a:endParaRPr b="0" i="0" sz="1300" u="none" cap="none" strike="noStrike">
              <a:solidFill>
                <a:schemeClr val="dk1"/>
              </a:solidFill>
              <a:latin typeface="Times New Roman"/>
              <a:ea typeface="Times New Roman"/>
              <a:cs typeface="Times New Roman"/>
              <a:sym typeface="Times New Roman"/>
            </a:endParaRPr>
          </a:p>
          <a:p>
            <a:pPr indent="-311150" lvl="0" marL="457200" marR="0" rtl="0" algn="just">
              <a:lnSpc>
                <a:spcPct val="115000"/>
              </a:lnSpc>
              <a:spcBef>
                <a:spcPts val="0"/>
              </a:spcBef>
              <a:spcAft>
                <a:spcPts val="0"/>
              </a:spcAft>
              <a:buClr>
                <a:schemeClr val="dk1"/>
              </a:buClr>
              <a:buSzPts val="1300"/>
              <a:buFont typeface="Times New Roman"/>
              <a:buChar char="➔"/>
            </a:pPr>
            <a:r>
              <a:rPr b="0" i="0" lang="en-US" sz="1300" u="none" cap="none" strike="noStrike">
                <a:solidFill>
                  <a:schemeClr val="dk1"/>
                </a:solidFill>
                <a:latin typeface="Times New Roman"/>
                <a:ea typeface="Times New Roman"/>
                <a:cs typeface="Times New Roman"/>
                <a:sym typeface="Times New Roman"/>
              </a:rPr>
              <a:t>Developed by Labcenter Electronics, it combines schematic capture, microcontroller simulation, and PCB design to offer an integrated environment for electronics design. </a:t>
            </a:r>
            <a:endParaRPr b="0" i="0" sz="1300" u="none" cap="none" strike="noStrike">
              <a:solidFill>
                <a:schemeClr val="dk1"/>
              </a:solidFill>
              <a:latin typeface="Times New Roman"/>
              <a:ea typeface="Times New Roman"/>
              <a:cs typeface="Times New Roman"/>
              <a:sym typeface="Times New Roman"/>
            </a:endParaRPr>
          </a:p>
          <a:p>
            <a:pPr indent="-311150" lvl="0" marL="457200" marR="0" rtl="0" algn="just">
              <a:lnSpc>
                <a:spcPct val="115000"/>
              </a:lnSpc>
              <a:spcBef>
                <a:spcPts val="0"/>
              </a:spcBef>
              <a:spcAft>
                <a:spcPts val="0"/>
              </a:spcAft>
              <a:buClr>
                <a:schemeClr val="dk1"/>
              </a:buClr>
              <a:buSzPts val="1300"/>
              <a:buFont typeface="Times New Roman"/>
              <a:buChar char="➔"/>
            </a:pPr>
            <a:r>
              <a:rPr b="0" i="0" lang="en-US" sz="1300" u="none" cap="none" strike="noStrike">
                <a:solidFill>
                  <a:schemeClr val="dk1"/>
                </a:solidFill>
                <a:latin typeface="Times New Roman"/>
                <a:ea typeface="Times New Roman"/>
                <a:cs typeface="Times New Roman"/>
                <a:sym typeface="Times New Roman"/>
              </a:rPr>
              <a:t>Proteus supports a wide range of microcontrollers, including those from the ARM, PIC, AVR, and Arduino families, allowing users to create and test both analog and digital circuits. </a:t>
            </a:r>
            <a:endParaRPr b="0" i="0" sz="1300" u="none" cap="none" strike="noStrike">
              <a:solidFill>
                <a:schemeClr val="dk1"/>
              </a:solidFill>
              <a:latin typeface="Times New Roman"/>
              <a:ea typeface="Times New Roman"/>
              <a:cs typeface="Times New Roman"/>
              <a:sym typeface="Times New Roman"/>
            </a:endParaRPr>
          </a:p>
          <a:p>
            <a:pPr indent="-311150" lvl="0" marL="457200" marR="0" rtl="0" algn="just">
              <a:lnSpc>
                <a:spcPct val="115000"/>
              </a:lnSpc>
              <a:spcBef>
                <a:spcPts val="0"/>
              </a:spcBef>
              <a:spcAft>
                <a:spcPts val="0"/>
              </a:spcAft>
              <a:buClr>
                <a:schemeClr val="dk1"/>
              </a:buClr>
              <a:buSzPts val="1300"/>
              <a:buFont typeface="Times New Roman"/>
              <a:buChar char="➔"/>
            </a:pPr>
            <a:r>
              <a:rPr b="0" i="0" lang="en-US" sz="1300" u="none" cap="none" strike="noStrike">
                <a:solidFill>
                  <a:schemeClr val="dk1"/>
                </a:solidFill>
                <a:latin typeface="Times New Roman"/>
                <a:ea typeface="Times New Roman"/>
                <a:cs typeface="Times New Roman"/>
                <a:sym typeface="Times New Roman"/>
              </a:rPr>
              <a:t>Its real-time simulation capability enables users to visualize circuit behavior and debug designs before hardware implementation.</a:t>
            </a:r>
            <a:endParaRPr b="0" i="0" sz="1300" u="none" cap="none" strike="noStrike">
              <a:solidFill>
                <a:schemeClr val="dk1"/>
              </a:solidFill>
              <a:latin typeface="Times New Roman"/>
              <a:ea typeface="Times New Roman"/>
              <a:cs typeface="Times New Roman"/>
              <a:sym typeface="Times New Roman"/>
            </a:endParaRPr>
          </a:p>
          <a:p>
            <a:pPr indent="-311150" lvl="0" marL="457200" marR="0" rtl="0" algn="just">
              <a:lnSpc>
                <a:spcPct val="115000"/>
              </a:lnSpc>
              <a:spcBef>
                <a:spcPts val="0"/>
              </a:spcBef>
              <a:spcAft>
                <a:spcPts val="0"/>
              </a:spcAft>
              <a:buClr>
                <a:schemeClr val="dk1"/>
              </a:buClr>
              <a:buSzPts val="1300"/>
              <a:buFont typeface="Times New Roman"/>
              <a:buChar char="➔"/>
            </a:pPr>
            <a:r>
              <a:rPr b="0" i="0" lang="en-US" sz="1300" u="none" cap="none" strike="noStrike">
                <a:solidFill>
                  <a:schemeClr val="dk1"/>
                </a:solidFill>
                <a:latin typeface="Times New Roman"/>
                <a:ea typeface="Times New Roman"/>
                <a:cs typeface="Times New Roman"/>
                <a:sym typeface="Times New Roman"/>
              </a:rPr>
              <a:t>The software's intuitive interface and extensive component library simplify the design process.</a:t>
            </a:r>
            <a:endParaRPr b="0" i="0" sz="1300" u="none" cap="none" strike="noStrike">
              <a:solidFill>
                <a:schemeClr val="dk1"/>
              </a:solidFill>
              <a:latin typeface="Calibri"/>
              <a:ea typeface="Calibri"/>
              <a:cs typeface="Calibri"/>
              <a:sym typeface="Calibri"/>
            </a:endParaRPr>
          </a:p>
        </p:txBody>
      </p:sp>
      <p:pic>
        <p:nvPicPr>
          <p:cNvPr id="246" name="Google Shape;246;g34ec292286c_0_289"/>
          <p:cNvPicPr preferRelativeResize="0"/>
          <p:nvPr/>
        </p:nvPicPr>
        <p:blipFill rotWithShape="1">
          <a:blip r:embed="rId3">
            <a:alphaModFix/>
          </a:blip>
          <a:srcRect b="0" l="0" r="0" t="0"/>
          <a:stretch/>
        </p:blipFill>
        <p:spPr>
          <a:xfrm>
            <a:off x="5619025" y="1417600"/>
            <a:ext cx="3189376" cy="3281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a043d4e973_1_63"/>
          <p:cNvSpPr txBox="1"/>
          <p:nvPr>
            <p:ph type="title"/>
          </p:nvPr>
        </p:nvSpPr>
        <p:spPr>
          <a:xfrm>
            <a:off x="501711" y="271482"/>
            <a:ext cx="6305700" cy="7254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3600"/>
              <a:buNone/>
            </a:pPr>
            <a:r>
              <a:rPr b="1" lang="en-US" sz="2400">
                <a:latin typeface="Times New Roman"/>
                <a:ea typeface="Times New Roman"/>
                <a:cs typeface="Times New Roman"/>
                <a:sym typeface="Times New Roman"/>
              </a:rPr>
              <a:t>ADVANTAGE</a:t>
            </a:r>
            <a:endParaRPr b="1" sz="2400">
              <a:latin typeface="Times New Roman"/>
              <a:ea typeface="Times New Roman"/>
              <a:cs typeface="Times New Roman"/>
              <a:sym typeface="Times New Roman"/>
            </a:endParaRPr>
          </a:p>
        </p:txBody>
      </p:sp>
      <p:sp>
        <p:nvSpPr>
          <p:cNvPr id="253" name="Google Shape;253;g2a043d4e973_1_63"/>
          <p:cNvSpPr txBox="1"/>
          <p:nvPr>
            <p:ph idx="1" type="body"/>
          </p:nvPr>
        </p:nvSpPr>
        <p:spPr>
          <a:xfrm>
            <a:off x="587675" y="1197475"/>
            <a:ext cx="5406000" cy="3435900"/>
          </a:xfrm>
          <a:prstGeom prst="rect">
            <a:avLst/>
          </a:prstGeom>
          <a:noFill/>
          <a:ln>
            <a:noFill/>
          </a:ln>
        </p:spPr>
        <p:txBody>
          <a:bodyPr anchorCtr="0" anchor="t" bIns="45700" lIns="91425" spcFirstLastPara="1" rIns="91425" wrap="square" tIns="45700">
            <a:normAutofit/>
          </a:bodyPr>
          <a:lstStyle/>
          <a:p>
            <a:pPr indent="-317500" lvl="0" marL="457200" rtl="0" algn="just">
              <a:lnSpc>
                <a:spcPct val="150000"/>
              </a:lnSpc>
              <a:spcBef>
                <a:spcPts val="0"/>
              </a:spcBef>
              <a:spcAft>
                <a:spcPts val="0"/>
              </a:spcAft>
              <a:buClr>
                <a:schemeClr val="dk1"/>
              </a:buClr>
              <a:buSzPts val="1400"/>
              <a:buFont typeface="Times New Roman"/>
              <a:buAutoNum type="arabicPeriod"/>
            </a:pPr>
            <a:r>
              <a:rPr lang="en-US" sz="1400">
                <a:solidFill>
                  <a:schemeClr val="dk1"/>
                </a:solidFill>
                <a:latin typeface="Times New Roman"/>
                <a:ea typeface="Times New Roman"/>
                <a:cs typeface="Times New Roman"/>
                <a:sym typeface="Times New Roman"/>
              </a:rPr>
              <a:t>Provides continuous, automated monitoring without manual intervention.</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AutoNum type="arabicPeriod"/>
            </a:pPr>
            <a:r>
              <a:rPr lang="en-US" sz="1400">
                <a:solidFill>
                  <a:schemeClr val="dk1"/>
                </a:solidFill>
                <a:latin typeface="Times New Roman"/>
                <a:ea typeface="Times New Roman"/>
                <a:cs typeface="Times New Roman"/>
                <a:sym typeface="Times New Roman"/>
              </a:rPr>
              <a:t>Allows easy access to data remotely via the ThingSpeak platform.</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AutoNum type="arabicPeriod"/>
            </a:pPr>
            <a:r>
              <a:rPr lang="en-US" sz="1400">
                <a:solidFill>
                  <a:schemeClr val="dk1"/>
                </a:solidFill>
                <a:latin typeface="Times New Roman"/>
                <a:ea typeface="Times New Roman"/>
                <a:cs typeface="Times New Roman"/>
                <a:sym typeface="Times New Roman"/>
              </a:rPr>
              <a:t>Offers real-time alerts to notify users of poor air quality.</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AutoNum type="arabicPeriod"/>
            </a:pPr>
            <a:r>
              <a:rPr lang="en-US" sz="1400">
                <a:solidFill>
                  <a:schemeClr val="dk1"/>
                </a:solidFill>
                <a:latin typeface="Times New Roman"/>
                <a:ea typeface="Times New Roman"/>
                <a:cs typeface="Times New Roman"/>
                <a:sym typeface="Times New Roman"/>
              </a:rPr>
              <a:t>Cost-effective solution for environmental monitoring compared to traditional systems.</a:t>
            </a:r>
            <a:endParaRPr sz="12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34ec292286c_0_379"/>
          <p:cNvSpPr txBox="1"/>
          <p:nvPr>
            <p:ph type="title"/>
          </p:nvPr>
        </p:nvSpPr>
        <p:spPr>
          <a:xfrm>
            <a:off x="501711" y="285807"/>
            <a:ext cx="6305700" cy="725400"/>
          </a:xfrm>
          <a:prstGeom prst="rect">
            <a:avLst/>
          </a:prstGeom>
          <a:noFill/>
          <a:ln>
            <a:noFill/>
          </a:ln>
        </p:spPr>
        <p:txBody>
          <a:bodyPr anchorCtr="0" anchor="ctr" bIns="45700" lIns="91425" spcFirstLastPara="1" rIns="91425" wrap="square" tIns="45700">
            <a:normAutofit/>
          </a:bodyPr>
          <a:lstStyle/>
          <a:p>
            <a:pPr indent="0" lvl="0" marL="0" rtl="0" algn="r">
              <a:lnSpc>
                <a:spcPct val="150000"/>
              </a:lnSpc>
              <a:spcBef>
                <a:spcPts val="0"/>
              </a:spcBef>
              <a:spcAft>
                <a:spcPts val="0"/>
              </a:spcAft>
              <a:buSzPts val="3600"/>
              <a:buNone/>
            </a:pPr>
            <a:r>
              <a:rPr b="1" lang="en-US" sz="2400">
                <a:latin typeface="Times New Roman"/>
                <a:ea typeface="Times New Roman"/>
                <a:cs typeface="Times New Roman"/>
                <a:sym typeface="Times New Roman"/>
              </a:rPr>
              <a:t>APPLICATIONS</a:t>
            </a:r>
            <a:endParaRPr b="1" sz="2400"/>
          </a:p>
        </p:txBody>
      </p:sp>
      <p:sp>
        <p:nvSpPr>
          <p:cNvPr id="260" name="Google Shape;260;g34ec292286c_0_379"/>
          <p:cNvSpPr/>
          <p:nvPr/>
        </p:nvSpPr>
        <p:spPr>
          <a:xfrm>
            <a:off x="990925" y="1362950"/>
            <a:ext cx="5038800" cy="29187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lnSpc>
                <a:spcPct val="150000"/>
              </a:lnSpc>
              <a:spcBef>
                <a:spcPts val="0"/>
              </a:spcBef>
              <a:spcAft>
                <a:spcPts val="0"/>
              </a:spcAft>
              <a:buClr>
                <a:schemeClr val="dk1"/>
              </a:buClr>
              <a:buSzPts val="1400"/>
              <a:buFont typeface="Times New Roman"/>
              <a:buAutoNum type="arabicPeriod"/>
            </a:pPr>
            <a:r>
              <a:rPr lang="en-US">
                <a:solidFill>
                  <a:schemeClr val="dk1"/>
                </a:solidFill>
                <a:latin typeface="Times New Roman"/>
                <a:ea typeface="Times New Roman"/>
                <a:cs typeface="Times New Roman"/>
                <a:sym typeface="Times New Roman"/>
              </a:rPr>
              <a:t>Pollution tracking in urban areas to assess the impact of industrial activity.</a:t>
            </a:r>
            <a:endParaRPr>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AutoNum type="arabicPeriod"/>
            </a:pPr>
            <a:r>
              <a:rPr lang="en-US">
                <a:solidFill>
                  <a:schemeClr val="dk1"/>
                </a:solidFill>
                <a:latin typeface="Times New Roman"/>
                <a:ea typeface="Times New Roman"/>
                <a:cs typeface="Times New Roman"/>
                <a:sym typeface="Times New Roman"/>
              </a:rPr>
              <a:t>Real-time monitoring in factories to ensure safe working conditions.</a:t>
            </a:r>
            <a:endParaRPr>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AutoNum type="arabicPeriod"/>
            </a:pPr>
            <a:r>
              <a:rPr lang="en-US">
                <a:solidFill>
                  <a:schemeClr val="dk1"/>
                </a:solidFill>
                <a:latin typeface="Times New Roman"/>
                <a:ea typeface="Times New Roman"/>
                <a:cs typeface="Times New Roman"/>
                <a:sym typeface="Times New Roman"/>
              </a:rPr>
              <a:t>Integration with city-wide environmental control systems for pollution management.</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34ec292286c_0_468"/>
          <p:cNvSpPr txBox="1"/>
          <p:nvPr>
            <p:ph type="title"/>
          </p:nvPr>
        </p:nvSpPr>
        <p:spPr>
          <a:xfrm>
            <a:off x="442501" y="97503"/>
            <a:ext cx="8259000" cy="7635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3600"/>
              <a:buNone/>
            </a:pPr>
            <a:r>
              <a:rPr b="1" lang="en-US" sz="2400">
                <a:solidFill>
                  <a:schemeClr val="dk1"/>
                </a:solidFill>
                <a:latin typeface="Times New Roman"/>
                <a:ea typeface="Times New Roman"/>
                <a:cs typeface="Times New Roman"/>
                <a:sym typeface="Times New Roman"/>
              </a:rPr>
              <a:t>EXPERIMENTAL SETUP</a:t>
            </a:r>
            <a:r>
              <a:rPr lang="en-US" sz="2400">
                <a:solidFill>
                  <a:schemeClr val="dk1"/>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p:txBody>
      </p:sp>
      <p:sp>
        <p:nvSpPr>
          <p:cNvPr id="267" name="Google Shape;267;g34ec292286c_0_468"/>
          <p:cNvSpPr txBox="1"/>
          <p:nvPr/>
        </p:nvSpPr>
        <p:spPr>
          <a:xfrm>
            <a:off x="6108200" y="2571750"/>
            <a:ext cx="22860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Fig. shows the Experimental Setup of  the system</a:t>
            </a:r>
            <a:endParaRPr b="1" i="0" sz="1400" u="none" cap="none" strike="noStrike">
              <a:solidFill>
                <a:schemeClr val="dk1"/>
              </a:solidFill>
              <a:latin typeface="Times New Roman"/>
              <a:ea typeface="Times New Roman"/>
              <a:cs typeface="Times New Roman"/>
              <a:sym typeface="Times New Roman"/>
            </a:endParaRPr>
          </a:p>
        </p:txBody>
      </p:sp>
      <p:pic>
        <p:nvPicPr>
          <p:cNvPr id="268" name="Google Shape;268;g34ec292286c_0_468"/>
          <p:cNvPicPr preferRelativeResize="0"/>
          <p:nvPr/>
        </p:nvPicPr>
        <p:blipFill>
          <a:blip r:embed="rId3">
            <a:alphaModFix/>
          </a:blip>
          <a:stretch>
            <a:fillRect/>
          </a:stretch>
        </p:blipFill>
        <p:spPr>
          <a:xfrm>
            <a:off x="782800" y="861003"/>
            <a:ext cx="4126807" cy="3977694"/>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g3533b0ef04b_0_453"/>
          <p:cNvPicPr preferRelativeResize="0"/>
          <p:nvPr/>
        </p:nvPicPr>
        <p:blipFill>
          <a:blip r:embed="rId3">
            <a:alphaModFix/>
          </a:blip>
          <a:stretch>
            <a:fillRect/>
          </a:stretch>
        </p:blipFill>
        <p:spPr>
          <a:xfrm>
            <a:off x="362925" y="624275"/>
            <a:ext cx="4699377" cy="3847175"/>
          </a:xfrm>
          <a:prstGeom prst="rect">
            <a:avLst/>
          </a:prstGeom>
          <a:noFill/>
          <a:ln cap="flat" cmpd="sng" w="19050">
            <a:solidFill>
              <a:schemeClr val="dk1"/>
            </a:solidFill>
            <a:prstDash val="solid"/>
            <a:round/>
            <a:headEnd len="sm" w="sm" type="none"/>
            <a:tailEnd len="sm" w="sm" type="none"/>
          </a:ln>
        </p:spPr>
      </p:pic>
      <p:sp>
        <p:nvSpPr>
          <p:cNvPr id="275" name="Google Shape;275;g3533b0ef04b_0_453"/>
          <p:cNvSpPr txBox="1"/>
          <p:nvPr/>
        </p:nvSpPr>
        <p:spPr>
          <a:xfrm>
            <a:off x="5358425" y="2263950"/>
            <a:ext cx="3000000" cy="723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a:latin typeface="Times New Roman"/>
                <a:ea typeface="Times New Roman"/>
                <a:cs typeface="Times New Roman"/>
                <a:sym typeface="Times New Roman"/>
              </a:rPr>
              <a:t>Fig. shows the ThingSpeak channel dashboard</a:t>
            </a:r>
            <a:endParaRPr b="1">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34bf88e4a14_0_1"/>
          <p:cNvSpPr txBox="1"/>
          <p:nvPr>
            <p:ph type="title"/>
          </p:nvPr>
        </p:nvSpPr>
        <p:spPr>
          <a:xfrm>
            <a:off x="504736" y="242807"/>
            <a:ext cx="6305700" cy="7254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3600"/>
              <a:buNone/>
            </a:pPr>
            <a:r>
              <a:rPr b="1" lang="en-US" sz="2400">
                <a:latin typeface="Times New Roman"/>
                <a:ea typeface="Times New Roman"/>
                <a:cs typeface="Times New Roman"/>
                <a:sym typeface="Times New Roman"/>
              </a:rPr>
              <a:t>RESULT</a:t>
            </a:r>
            <a:endParaRPr b="1" sz="2400">
              <a:latin typeface="Times New Roman"/>
              <a:ea typeface="Times New Roman"/>
              <a:cs typeface="Times New Roman"/>
              <a:sym typeface="Times New Roman"/>
            </a:endParaRPr>
          </a:p>
        </p:txBody>
      </p:sp>
      <p:sp>
        <p:nvSpPr>
          <p:cNvPr id="282" name="Google Shape;282;g34bf88e4a14_0_1"/>
          <p:cNvSpPr txBox="1"/>
          <p:nvPr>
            <p:ph idx="1" type="body"/>
          </p:nvPr>
        </p:nvSpPr>
        <p:spPr>
          <a:xfrm>
            <a:off x="494075" y="1177425"/>
            <a:ext cx="6129900" cy="3511200"/>
          </a:xfrm>
          <a:prstGeom prst="rect">
            <a:avLst/>
          </a:prstGeom>
          <a:noFill/>
          <a:ln>
            <a:noFill/>
          </a:ln>
        </p:spPr>
        <p:txBody>
          <a:bodyPr anchorCtr="0" anchor="t" bIns="45700" lIns="91425" spcFirstLastPara="1" rIns="91425" wrap="square" tIns="45700">
            <a:normAutofit/>
          </a:bodyPr>
          <a:lstStyle/>
          <a:p>
            <a:pPr indent="-317500" lvl="0" marL="457200" rtl="0" algn="just">
              <a:lnSpc>
                <a:spcPct val="150000"/>
              </a:lnSpc>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result of the Air Pollution Monitoring System demonstrates successful real-time detection and monitoring of harmful gases in the surrounding environment. </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system accurately displays gas concentration levels in PPM on the ThingSpeak IoT dashboard and generates live graphical trends for each gas over time. </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It effectively classifies air quality status as good, moderate, or bad based on predefined thresholds. </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When poor air quality is detected, the buzzer is triggered instantly, providing a reliable local alert.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g3533b0ef04b_0_461"/>
          <p:cNvPicPr preferRelativeResize="0"/>
          <p:nvPr/>
        </p:nvPicPr>
        <p:blipFill>
          <a:blip r:embed="rId3">
            <a:alphaModFix/>
          </a:blip>
          <a:stretch>
            <a:fillRect/>
          </a:stretch>
        </p:blipFill>
        <p:spPr>
          <a:xfrm>
            <a:off x="338675" y="488575"/>
            <a:ext cx="5038826" cy="4166350"/>
          </a:xfrm>
          <a:prstGeom prst="rect">
            <a:avLst/>
          </a:prstGeom>
          <a:noFill/>
          <a:ln cap="flat" cmpd="sng" w="19050">
            <a:solidFill>
              <a:schemeClr val="dk1"/>
            </a:solidFill>
            <a:prstDash val="solid"/>
            <a:round/>
            <a:headEnd len="sm" w="sm" type="none"/>
            <a:tailEnd len="sm" w="sm" type="none"/>
          </a:ln>
        </p:spPr>
      </p:pic>
      <p:sp>
        <p:nvSpPr>
          <p:cNvPr id="289" name="Google Shape;289;g3533b0ef04b_0_461"/>
          <p:cNvSpPr txBox="1"/>
          <p:nvPr/>
        </p:nvSpPr>
        <p:spPr>
          <a:xfrm>
            <a:off x="5773900" y="2091800"/>
            <a:ext cx="3000000" cy="1369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a:latin typeface="Times New Roman"/>
                <a:ea typeface="Times New Roman"/>
                <a:cs typeface="Times New Roman"/>
                <a:sym typeface="Times New Roman"/>
              </a:rPr>
              <a:t>Fig. shows real-time graphs of Ammonia and Benzene gas levels displayed on the ThingSpeak IoT dashboard</a:t>
            </a:r>
            <a:endParaRPr b="1">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g3533b0ef04b_0_478"/>
          <p:cNvPicPr preferRelativeResize="0"/>
          <p:nvPr/>
        </p:nvPicPr>
        <p:blipFill>
          <a:blip r:embed="rId3">
            <a:alphaModFix/>
          </a:blip>
          <a:stretch>
            <a:fillRect/>
          </a:stretch>
        </p:blipFill>
        <p:spPr>
          <a:xfrm>
            <a:off x="579900" y="651888"/>
            <a:ext cx="5170126" cy="3839725"/>
          </a:xfrm>
          <a:prstGeom prst="rect">
            <a:avLst/>
          </a:prstGeom>
          <a:noFill/>
          <a:ln cap="flat" cmpd="sng" w="19050">
            <a:solidFill>
              <a:schemeClr val="dk1"/>
            </a:solidFill>
            <a:prstDash val="solid"/>
            <a:round/>
            <a:headEnd len="sm" w="sm" type="none"/>
            <a:tailEnd len="sm" w="sm" type="none"/>
          </a:ln>
        </p:spPr>
      </p:pic>
      <p:sp>
        <p:nvSpPr>
          <p:cNvPr id="296" name="Google Shape;296;g3533b0ef04b_0_478"/>
          <p:cNvSpPr txBox="1"/>
          <p:nvPr/>
        </p:nvSpPr>
        <p:spPr>
          <a:xfrm>
            <a:off x="5960175" y="2407000"/>
            <a:ext cx="3000000" cy="1369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a:latin typeface="Times New Roman"/>
                <a:ea typeface="Times New Roman"/>
                <a:cs typeface="Times New Roman"/>
                <a:sym typeface="Times New Roman"/>
              </a:rPr>
              <a:t>Fig. shows the real-time CO₂ gas concentration plotted and updated continuously on the ThingSpeak dashboard</a:t>
            </a:r>
            <a:endParaRPr b="1">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g3533b0ef04b_0_469"/>
          <p:cNvPicPr preferRelativeResize="0"/>
          <p:nvPr/>
        </p:nvPicPr>
        <p:blipFill>
          <a:blip r:embed="rId3">
            <a:alphaModFix/>
          </a:blip>
          <a:stretch>
            <a:fillRect/>
          </a:stretch>
        </p:blipFill>
        <p:spPr>
          <a:xfrm>
            <a:off x="576875" y="737650"/>
            <a:ext cx="5388050" cy="3856650"/>
          </a:xfrm>
          <a:prstGeom prst="rect">
            <a:avLst/>
          </a:prstGeom>
          <a:noFill/>
          <a:ln cap="flat" cmpd="sng" w="19050">
            <a:solidFill>
              <a:schemeClr val="dk1"/>
            </a:solidFill>
            <a:prstDash val="solid"/>
            <a:round/>
            <a:headEnd len="sm" w="sm" type="none"/>
            <a:tailEnd len="sm" w="sm" type="none"/>
          </a:ln>
        </p:spPr>
      </p:pic>
      <p:sp>
        <p:nvSpPr>
          <p:cNvPr id="303" name="Google Shape;303;g3533b0ef04b_0_469"/>
          <p:cNvSpPr txBox="1"/>
          <p:nvPr/>
        </p:nvSpPr>
        <p:spPr>
          <a:xfrm>
            <a:off x="6289675" y="2249375"/>
            <a:ext cx="3000000" cy="1693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a:latin typeface="Times New Roman"/>
                <a:ea typeface="Times New Roman"/>
                <a:cs typeface="Times New Roman"/>
                <a:sym typeface="Times New Roman"/>
              </a:rPr>
              <a:t>Fig. shows the live serial monitor output displaying real-time readings of Ammonia, Benzene, and Carbon Dioxide along with air quality assessment</a:t>
            </a:r>
            <a:endParaRPr b="1">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2a043d4e973_1_9"/>
          <p:cNvSpPr txBox="1"/>
          <p:nvPr>
            <p:ph type="title"/>
          </p:nvPr>
        </p:nvSpPr>
        <p:spPr>
          <a:xfrm>
            <a:off x="756116" y="92925"/>
            <a:ext cx="6104100" cy="9036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Clr>
                <a:srgbClr val="1F5800"/>
              </a:buClr>
              <a:buSzPts val="3600"/>
              <a:buFont typeface="Calibri"/>
              <a:buNone/>
            </a:pPr>
            <a:r>
              <a:rPr b="1" lang="en-US" sz="2400">
                <a:latin typeface="Times New Roman"/>
                <a:ea typeface="Times New Roman"/>
                <a:cs typeface="Times New Roman"/>
                <a:sym typeface="Times New Roman"/>
              </a:rPr>
              <a:t>ABSTRACT </a:t>
            </a:r>
            <a:endParaRPr b="1" sz="2400">
              <a:latin typeface="Times New Roman"/>
              <a:ea typeface="Times New Roman"/>
              <a:cs typeface="Times New Roman"/>
              <a:sym typeface="Times New Roman"/>
            </a:endParaRPr>
          </a:p>
        </p:txBody>
      </p:sp>
      <p:sp>
        <p:nvSpPr>
          <p:cNvPr id="108" name="Google Shape;108;g2a043d4e973_1_9"/>
          <p:cNvSpPr txBox="1"/>
          <p:nvPr>
            <p:ph idx="1" type="body"/>
          </p:nvPr>
        </p:nvSpPr>
        <p:spPr>
          <a:xfrm>
            <a:off x="86300" y="1055450"/>
            <a:ext cx="6466200" cy="3646500"/>
          </a:xfrm>
          <a:prstGeom prst="rect">
            <a:avLst/>
          </a:prstGeom>
          <a:noFill/>
          <a:ln>
            <a:noFill/>
          </a:ln>
        </p:spPr>
        <p:txBody>
          <a:bodyPr anchorCtr="0" anchor="t" bIns="45700" lIns="91425" spcFirstLastPara="1" rIns="91425" wrap="square" tIns="45700">
            <a:noAutofit/>
          </a:bodyPr>
          <a:lstStyle/>
          <a:p>
            <a:pPr indent="-304800" lvl="0" marL="457200" rtl="0" algn="just">
              <a:lnSpc>
                <a:spcPct val="150000"/>
              </a:lnSpc>
              <a:spcBef>
                <a:spcPts val="0"/>
              </a:spcBef>
              <a:spcAft>
                <a:spcPts val="0"/>
              </a:spcAft>
              <a:buClr>
                <a:schemeClr val="dk1"/>
              </a:buClr>
              <a:buSzPts val="1200"/>
              <a:buFont typeface="Times New Roman"/>
              <a:buChar char="●"/>
            </a:pPr>
            <a:r>
              <a:rPr lang="en-US" sz="1400">
                <a:solidFill>
                  <a:schemeClr val="dk1"/>
                </a:solidFill>
                <a:latin typeface="Times New Roman"/>
                <a:ea typeface="Times New Roman"/>
                <a:cs typeface="Times New Roman"/>
                <a:sym typeface="Times New Roman"/>
              </a:rPr>
              <a:t>This project presents the design and implementation of an IoT-based Air Pollution Monitoring System that provides real-time detection and analysis of harmful gases in the environment. </a:t>
            </a:r>
            <a:endParaRPr sz="1400">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Char char="●"/>
            </a:pPr>
            <a:r>
              <a:rPr lang="en-US" sz="1400">
                <a:solidFill>
                  <a:schemeClr val="dk1"/>
                </a:solidFill>
                <a:latin typeface="Times New Roman"/>
                <a:ea typeface="Times New Roman"/>
                <a:cs typeface="Times New Roman"/>
                <a:sym typeface="Times New Roman"/>
              </a:rPr>
              <a:t>Utilizing the MQ135 gas sensor and NodeMCU microcontroller, the system measures concentrations of pollutants such as CO2, NH3, and Benzene. </a:t>
            </a:r>
            <a:endParaRPr sz="1400">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Char char="●"/>
            </a:pPr>
            <a:r>
              <a:rPr lang="en-US" sz="1400">
                <a:solidFill>
                  <a:schemeClr val="dk1"/>
                </a:solidFill>
                <a:latin typeface="Times New Roman"/>
                <a:ea typeface="Times New Roman"/>
                <a:cs typeface="Times New Roman"/>
                <a:sym typeface="Times New Roman"/>
              </a:rPr>
              <a:t>The collected data is transmitted via Wi-Fi to the ThingSpeak cloud platform, where it is displayed in numerical and graphical formats. </a:t>
            </a:r>
            <a:endParaRPr sz="1400">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Char char="●"/>
            </a:pPr>
            <a:r>
              <a:rPr lang="en-US" sz="1400">
                <a:solidFill>
                  <a:schemeClr val="dk1"/>
                </a:solidFill>
                <a:latin typeface="Times New Roman"/>
                <a:ea typeface="Times New Roman"/>
                <a:cs typeface="Times New Roman"/>
                <a:sym typeface="Times New Roman"/>
              </a:rPr>
              <a:t>The system evaluates air quality based on predefined thresholds and categorizes it as good, moderate, or bad. </a:t>
            </a:r>
            <a:endParaRPr sz="1400">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Char char="●"/>
            </a:pPr>
            <a:r>
              <a:rPr lang="en-US" sz="1400">
                <a:solidFill>
                  <a:schemeClr val="dk1"/>
                </a:solidFill>
                <a:latin typeface="Times New Roman"/>
                <a:ea typeface="Times New Roman"/>
                <a:cs typeface="Times New Roman"/>
                <a:sym typeface="Times New Roman"/>
              </a:rPr>
              <a:t>In the case of poor air quality, a buzzer is triggered to alert nearby users.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a043d4e973_1_69"/>
          <p:cNvSpPr txBox="1"/>
          <p:nvPr>
            <p:ph type="title"/>
          </p:nvPr>
        </p:nvSpPr>
        <p:spPr>
          <a:xfrm>
            <a:off x="516036" y="271482"/>
            <a:ext cx="6305700" cy="7254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3600"/>
              <a:buNone/>
            </a:pPr>
            <a:r>
              <a:rPr b="1" lang="en-US" sz="2400">
                <a:latin typeface="Times New Roman"/>
                <a:ea typeface="Times New Roman"/>
                <a:cs typeface="Times New Roman"/>
                <a:sym typeface="Times New Roman"/>
              </a:rPr>
              <a:t>CONCLUSION</a:t>
            </a:r>
            <a:endParaRPr b="1" sz="2400">
              <a:latin typeface="Times New Roman"/>
              <a:ea typeface="Times New Roman"/>
              <a:cs typeface="Times New Roman"/>
              <a:sym typeface="Times New Roman"/>
            </a:endParaRPr>
          </a:p>
        </p:txBody>
      </p:sp>
      <p:sp>
        <p:nvSpPr>
          <p:cNvPr id="310" name="Google Shape;310;g2a043d4e973_1_69"/>
          <p:cNvSpPr txBox="1"/>
          <p:nvPr/>
        </p:nvSpPr>
        <p:spPr>
          <a:xfrm>
            <a:off x="417700" y="996875"/>
            <a:ext cx="6120300" cy="36327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0"/>
              </a:spcBef>
              <a:spcAft>
                <a:spcPts val="0"/>
              </a:spcAft>
              <a:buClr>
                <a:schemeClr val="dk1"/>
              </a:buClr>
              <a:buSzPts val="1200"/>
              <a:buFont typeface="Times New Roman"/>
              <a:buChar char="●"/>
            </a:pPr>
            <a:r>
              <a:rPr lang="en-US">
                <a:solidFill>
                  <a:schemeClr val="dk1"/>
                </a:solidFill>
                <a:latin typeface="Times New Roman"/>
                <a:ea typeface="Times New Roman"/>
                <a:cs typeface="Times New Roman"/>
                <a:sym typeface="Times New Roman"/>
              </a:rPr>
              <a:t>This project demonstrates the practical application of IoT technology in building a responsive and intelligent air quality monitoring system. </a:t>
            </a:r>
            <a:endParaRPr>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Char char="●"/>
            </a:pPr>
            <a:r>
              <a:rPr lang="en-US">
                <a:solidFill>
                  <a:schemeClr val="dk1"/>
                </a:solidFill>
                <a:latin typeface="Times New Roman"/>
                <a:ea typeface="Times New Roman"/>
                <a:cs typeface="Times New Roman"/>
                <a:sym typeface="Times New Roman"/>
              </a:rPr>
              <a:t>The integration of hardware and cloud platforms showcases how small, low-power devices like the NodeMCU can be used effectively in smart monitoring systems. </a:t>
            </a:r>
            <a:endParaRPr>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Char char="●"/>
            </a:pPr>
            <a:r>
              <a:rPr lang="en-US">
                <a:solidFill>
                  <a:schemeClr val="dk1"/>
                </a:solidFill>
                <a:latin typeface="Times New Roman"/>
                <a:ea typeface="Times New Roman"/>
                <a:cs typeface="Times New Roman"/>
                <a:sym typeface="Times New Roman"/>
              </a:rPr>
              <a:t>It also illustrates how visual data representation and automated responses, such as triggering a buzzer, can support quick decision-making in everyday settings. </a:t>
            </a:r>
            <a:endParaRPr>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Char char="●"/>
            </a:pPr>
            <a:r>
              <a:rPr lang="en-US">
                <a:solidFill>
                  <a:schemeClr val="dk1"/>
                </a:solidFill>
                <a:latin typeface="Times New Roman"/>
                <a:ea typeface="Times New Roman"/>
                <a:cs typeface="Times New Roman"/>
                <a:sym typeface="Times New Roman"/>
              </a:rPr>
              <a:t>The system’s ability to track environmental conditions continuously not only enhances safety but also promotes accountability and environmental consciousness among users.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34ec292286c_0_558"/>
          <p:cNvSpPr txBox="1"/>
          <p:nvPr>
            <p:ph type="title"/>
          </p:nvPr>
        </p:nvSpPr>
        <p:spPr>
          <a:xfrm>
            <a:off x="501711" y="443407"/>
            <a:ext cx="6305700" cy="725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90"/>
              <a:buNone/>
            </a:pPr>
            <a:r>
              <a:rPr b="1" lang="en-US" sz="2400">
                <a:latin typeface="Times New Roman"/>
                <a:ea typeface="Times New Roman"/>
                <a:cs typeface="Times New Roman"/>
                <a:sym typeface="Times New Roman"/>
              </a:rPr>
              <a:t>FUTURE SCOPE</a:t>
            </a:r>
            <a:endParaRPr b="1" sz="2400">
              <a:solidFill>
                <a:schemeClr val="lt1"/>
              </a:solidFill>
              <a:latin typeface="Times New Roman"/>
              <a:ea typeface="Times New Roman"/>
              <a:cs typeface="Times New Roman"/>
              <a:sym typeface="Times New Roman"/>
            </a:endParaRPr>
          </a:p>
        </p:txBody>
      </p:sp>
      <p:sp>
        <p:nvSpPr>
          <p:cNvPr id="317" name="Google Shape;317;g34ec292286c_0_558"/>
          <p:cNvSpPr txBox="1"/>
          <p:nvPr>
            <p:ph idx="1" type="body"/>
          </p:nvPr>
        </p:nvSpPr>
        <p:spPr>
          <a:xfrm>
            <a:off x="491050" y="1335025"/>
            <a:ext cx="6219000" cy="3511200"/>
          </a:xfrm>
          <a:prstGeom prst="rect">
            <a:avLst/>
          </a:prstGeom>
          <a:noFill/>
          <a:ln>
            <a:noFill/>
          </a:ln>
        </p:spPr>
        <p:txBody>
          <a:bodyPr anchorCtr="0" anchor="t" bIns="45700" lIns="91425" spcFirstLastPara="1" rIns="91425" wrap="square" tIns="45700">
            <a:normAutofit/>
          </a:bodyPr>
          <a:lstStyle/>
          <a:p>
            <a:pPr indent="-317500" lvl="0" marL="457200" rtl="0" algn="just">
              <a:lnSpc>
                <a:spcPct val="150000"/>
              </a:lnSpc>
              <a:spcBef>
                <a:spcPts val="0"/>
              </a:spcBef>
              <a:spcAft>
                <a:spcPts val="0"/>
              </a:spcAft>
              <a:buClr>
                <a:schemeClr val="dk1"/>
              </a:buClr>
              <a:buSzPts val="1400"/>
              <a:buFont typeface="Times New Roman"/>
              <a:buAutoNum type="arabicPeriod"/>
            </a:pPr>
            <a:r>
              <a:rPr lang="en-US" sz="1400">
                <a:solidFill>
                  <a:schemeClr val="dk1"/>
                </a:solidFill>
                <a:latin typeface="Times New Roman"/>
                <a:ea typeface="Times New Roman"/>
                <a:cs typeface="Times New Roman"/>
                <a:sym typeface="Times New Roman"/>
              </a:rPr>
              <a:t>Integration of additional sensors such as PM2.5 and PM10 can allow for more detailed particulate matter analysis. </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AutoNum type="arabicPeriod"/>
            </a:pPr>
            <a:r>
              <a:rPr lang="en-US" sz="1400">
                <a:solidFill>
                  <a:schemeClr val="dk1"/>
                </a:solidFill>
                <a:latin typeface="Times New Roman"/>
                <a:ea typeface="Times New Roman"/>
                <a:cs typeface="Times New Roman"/>
                <a:sym typeface="Times New Roman"/>
              </a:rPr>
              <a:t>GPS modules can be incorporated to track pollution levels by location, enabling mobile and location-based monitoring. </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AutoNum type="arabicPeriod"/>
            </a:pPr>
            <a:r>
              <a:rPr lang="en-US" sz="1400">
                <a:solidFill>
                  <a:schemeClr val="dk1"/>
                </a:solidFill>
                <a:latin typeface="Times New Roman"/>
                <a:ea typeface="Times New Roman"/>
                <a:cs typeface="Times New Roman"/>
                <a:sym typeface="Times New Roman"/>
              </a:rPr>
              <a:t>The system can be connected to a mobile application for real-time alerts, data access, and health recommendations based on individual exposure. </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AutoNum type="arabicPeriod"/>
            </a:pPr>
            <a:r>
              <a:rPr lang="en-US" sz="1400">
                <a:solidFill>
                  <a:schemeClr val="dk1"/>
                </a:solidFill>
                <a:latin typeface="Times New Roman"/>
                <a:ea typeface="Times New Roman"/>
                <a:cs typeface="Times New Roman"/>
                <a:sym typeface="Times New Roman"/>
              </a:rPr>
              <a:t>Machine learning algorithms could also be used to predict pollution trends and identify sources based on historical data.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2a043d4e973_1_75"/>
          <p:cNvSpPr txBox="1"/>
          <p:nvPr>
            <p:ph type="title"/>
          </p:nvPr>
        </p:nvSpPr>
        <p:spPr>
          <a:xfrm>
            <a:off x="425511" y="174757"/>
            <a:ext cx="6305700" cy="7254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3600"/>
              <a:buNone/>
            </a:pPr>
            <a:r>
              <a:rPr b="1" lang="en-US" sz="2400">
                <a:latin typeface="Times New Roman"/>
                <a:ea typeface="Times New Roman"/>
                <a:cs typeface="Times New Roman"/>
                <a:sym typeface="Times New Roman"/>
              </a:rPr>
              <a:t>REFERENCES</a:t>
            </a:r>
            <a:endParaRPr b="1" sz="2400">
              <a:latin typeface="Times New Roman"/>
              <a:ea typeface="Times New Roman"/>
              <a:cs typeface="Times New Roman"/>
              <a:sym typeface="Times New Roman"/>
            </a:endParaRPr>
          </a:p>
        </p:txBody>
      </p:sp>
      <p:sp>
        <p:nvSpPr>
          <p:cNvPr id="324" name="Google Shape;324;g2a043d4e973_1_75"/>
          <p:cNvSpPr txBox="1"/>
          <p:nvPr>
            <p:ph idx="1" type="body"/>
          </p:nvPr>
        </p:nvSpPr>
        <p:spPr>
          <a:xfrm>
            <a:off x="425500" y="900150"/>
            <a:ext cx="6184200" cy="37026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100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[1] Parmar, Gagan, Sagar Lakhani, and Manju K. Chattopadhyay. "An IoT based low cost air pollution monitoring system." In 2020 International Conference on Recent Innovations in Signal processing and Embedded Systems (RISE), pp. 524-528. IEEE, 2020.</a:t>
            </a:r>
            <a:endParaRPr sz="1400">
              <a:solidFill>
                <a:schemeClr val="dk1"/>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[2] Malleswari, S. M. S. D., and T. Krishna Mohana. "Air pollution monitoring system using IoT devices." Materials Today: Proceedings 51 (2022): 1147-1150.</a:t>
            </a:r>
            <a:endParaRPr sz="1400">
              <a:solidFill>
                <a:schemeClr val="dk1"/>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[3] Pal, Poonam, Ritik Gupta, Sanjana Tiwari, and Ashutosh Sharma. "IoT based air pollution monitoring system using Arduino." International Research Journal of Engineering and Technology (IRJET) 4, no. 10 (2023): 1137-1140.</a:t>
            </a:r>
            <a:endParaRPr sz="1400">
              <a:solidFill>
                <a:schemeClr val="dk1"/>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[4] Dhingra, Swati, Rajasekhara Babu Madda, Amir H. Gandomi, Rizwan Patan, and Mahmoud Daneshmand. "Internet of Things mobile–air pollution monitoring system (IoT-Mobair)." IEEE Internet of Things Journal 6, no. 3 (2019): 5577-5584.</a:t>
            </a:r>
            <a:endParaRPr sz="1400">
              <a:solidFill>
                <a:schemeClr val="dk1"/>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[5] Xiaojun, Chen, Liu Xianpeng, and Xu Peng. "IOT-based air pollution monitoring and forecasting system." In 2023 international conference on computer and computational sciences (ICCCS), pp. 257-260. IEEE, 2023.</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
          <p:cNvSpPr txBox="1"/>
          <p:nvPr/>
        </p:nvSpPr>
        <p:spPr>
          <a:xfrm>
            <a:off x="2682950" y="2460200"/>
            <a:ext cx="453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400"/>
              <a:buFont typeface="Arial"/>
              <a:buNone/>
            </a:pPr>
            <a:r>
              <a:rPr b="1" i="0" lang="en-US" sz="3400" u="none" cap="none" strike="noStrike">
                <a:solidFill>
                  <a:schemeClr val="dk1"/>
                </a:solidFill>
                <a:latin typeface="Times New Roman"/>
                <a:ea typeface="Times New Roman"/>
                <a:cs typeface="Times New Roman"/>
                <a:sym typeface="Times New Roman"/>
              </a:rPr>
              <a:t>THANK YOU !</a:t>
            </a:r>
            <a:r>
              <a:rPr b="0" i="0" lang="en-US" sz="36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2a043d4e973_1_14"/>
          <p:cNvSpPr txBox="1"/>
          <p:nvPr>
            <p:ph type="title"/>
          </p:nvPr>
        </p:nvSpPr>
        <p:spPr>
          <a:xfrm>
            <a:off x="602325" y="181850"/>
            <a:ext cx="6104100" cy="5499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3600"/>
              <a:buNone/>
            </a:pPr>
            <a:r>
              <a:rPr b="1" lang="en-US" sz="2400">
                <a:latin typeface="Times New Roman"/>
                <a:ea typeface="Times New Roman"/>
                <a:cs typeface="Times New Roman"/>
                <a:sym typeface="Times New Roman"/>
              </a:rPr>
              <a:t>INTRODUCTION</a:t>
            </a:r>
            <a:endParaRPr b="1" sz="2400">
              <a:latin typeface="Times New Roman"/>
              <a:ea typeface="Times New Roman"/>
              <a:cs typeface="Times New Roman"/>
              <a:sym typeface="Times New Roman"/>
            </a:endParaRPr>
          </a:p>
        </p:txBody>
      </p:sp>
      <p:sp>
        <p:nvSpPr>
          <p:cNvPr id="115" name="Google Shape;115;g2a043d4e973_1_14"/>
          <p:cNvSpPr txBox="1"/>
          <p:nvPr>
            <p:ph idx="1" type="body"/>
          </p:nvPr>
        </p:nvSpPr>
        <p:spPr>
          <a:xfrm>
            <a:off x="183075" y="998450"/>
            <a:ext cx="6297600" cy="3848700"/>
          </a:xfrm>
          <a:prstGeom prst="rect">
            <a:avLst/>
          </a:prstGeom>
          <a:noFill/>
          <a:ln>
            <a:noFill/>
          </a:ln>
        </p:spPr>
        <p:txBody>
          <a:bodyPr anchorCtr="0" anchor="t" bIns="45700" lIns="91425" spcFirstLastPara="1" rIns="91425" wrap="square" tIns="45700">
            <a:noAutofit/>
          </a:bodyPr>
          <a:lstStyle/>
          <a:p>
            <a:pPr indent="-304800" lvl="0" marL="457200" rtl="0" algn="just">
              <a:lnSpc>
                <a:spcPct val="150000"/>
              </a:lnSpc>
              <a:spcBef>
                <a:spcPts val="0"/>
              </a:spcBef>
              <a:spcAft>
                <a:spcPts val="0"/>
              </a:spcAft>
              <a:buClr>
                <a:schemeClr val="dk1"/>
              </a:buClr>
              <a:buSzPts val="1200"/>
              <a:buFont typeface="Times New Roman"/>
              <a:buChar char="●"/>
            </a:pPr>
            <a:r>
              <a:rPr lang="en-US" sz="1400">
                <a:solidFill>
                  <a:schemeClr val="dk1"/>
                </a:solidFill>
                <a:latin typeface="Times New Roman"/>
                <a:ea typeface="Times New Roman"/>
                <a:cs typeface="Times New Roman"/>
                <a:sym typeface="Times New Roman"/>
              </a:rPr>
              <a:t>The rising pollution levels have directly impacted human health, leading to respiratory issues, cardiovascular diseases, and even premature deaths in heavily polluted areas. </a:t>
            </a:r>
            <a:endParaRPr sz="1400">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Char char="●"/>
            </a:pPr>
            <a:r>
              <a:rPr lang="en-US" sz="1400">
                <a:solidFill>
                  <a:schemeClr val="dk1"/>
                </a:solidFill>
                <a:latin typeface="Times New Roman"/>
                <a:ea typeface="Times New Roman"/>
                <a:cs typeface="Times New Roman"/>
                <a:sym typeface="Times New Roman"/>
              </a:rPr>
              <a:t>The importance of monitoring and controlling air quality has become critical, and understanding its impact on public health is more vital than ever.</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This project proposes an Air Pollution Monitoring System using IoT that integrates cutting-edge technology to provide real-time data on air quality. </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system categorizes air quality into various levels (good, moderate, or bad) and triggers an immediate alert when pollution levels exceed safe thresholds.</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This automated, scalable, and cost-effective system enables timely intervention and prove essential air quality information to users.</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2a043d4e973_1_20"/>
          <p:cNvSpPr txBox="1"/>
          <p:nvPr>
            <p:ph type="title"/>
          </p:nvPr>
        </p:nvSpPr>
        <p:spPr>
          <a:xfrm>
            <a:off x="501711" y="443407"/>
            <a:ext cx="6305700" cy="7254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3600"/>
              <a:buNone/>
            </a:pPr>
            <a:r>
              <a:rPr b="1" lang="en-US" sz="2400">
                <a:latin typeface="Times New Roman"/>
                <a:ea typeface="Times New Roman"/>
                <a:cs typeface="Times New Roman"/>
                <a:sym typeface="Times New Roman"/>
              </a:rPr>
              <a:t>PROBLEM STATEMENT</a:t>
            </a:r>
            <a:endParaRPr b="1" sz="2400">
              <a:latin typeface="Times New Roman"/>
              <a:ea typeface="Times New Roman"/>
              <a:cs typeface="Times New Roman"/>
              <a:sym typeface="Times New Roman"/>
            </a:endParaRPr>
          </a:p>
        </p:txBody>
      </p:sp>
      <p:sp>
        <p:nvSpPr>
          <p:cNvPr id="122" name="Google Shape;122;g2a043d4e973_1_20"/>
          <p:cNvSpPr txBox="1"/>
          <p:nvPr>
            <p:ph idx="1" type="body"/>
          </p:nvPr>
        </p:nvSpPr>
        <p:spPr>
          <a:xfrm>
            <a:off x="706900" y="1430250"/>
            <a:ext cx="5745300" cy="3435900"/>
          </a:xfrm>
          <a:prstGeom prst="rect">
            <a:avLst/>
          </a:prstGeom>
          <a:noFill/>
          <a:ln>
            <a:noFill/>
          </a:ln>
        </p:spPr>
        <p:txBody>
          <a:bodyPr anchorCtr="0" anchor="t" bIns="45700" lIns="91425" spcFirstLastPara="1" rIns="91425" wrap="square" tIns="45700">
            <a:normAutofit fontScale="92500" lnSpcReduction="10000"/>
          </a:bodyPr>
          <a:lstStyle/>
          <a:p>
            <a:pPr indent="-299085" lvl="0" marL="457200" rtl="0" algn="just">
              <a:lnSpc>
                <a:spcPct val="150000"/>
              </a:lnSpc>
              <a:spcBef>
                <a:spcPts val="0"/>
              </a:spcBef>
              <a:spcAft>
                <a:spcPts val="0"/>
              </a:spcAft>
              <a:buClr>
                <a:schemeClr val="dk1"/>
              </a:buClr>
              <a:buSzPct val="85714"/>
              <a:buFont typeface="Times New Roman"/>
              <a:buChar char="●"/>
            </a:pPr>
            <a:r>
              <a:rPr lang="en-US" sz="1400">
                <a:solidFill>
                  <a:schemeClr val="dk1"/>
                </a:solidFill>
                <a:latin typeface="Times New Roman"/>
                <a:ea typeface="Times New Roman"/>
                <a:cs typeface="Times New Roman"/>
                <a:sym typeface="Times New Roman"/>
              </a:rPr>
              <a:t>Air pollution has become a critical issue due to the rapid growth of industries, increasing vehicle emissions, deforestation, and urbanization. </a:t>
            </a:r>
            <a:endParaRPr sz="1400">
              <a:solidFill>
                <a:schemeClr val="dk1"/>
              </a:solidFill>
              <a:latin typeface="Times New Roman"/>
              <a:ea typeface="Times New Roman"/>
              <a:cs typeface="Times New Roman"/>
              <a:sym typeface="Times New Roman"/>
            </a:endParaRPr>
          </a:p>
          <a:p>
            <a:pPr indent="-299085" lvl="0" marL="457200" rtl="0" algn="just">
              <a:lnSpc>
                <a:spcPct val="150000"/>
              </a:lnSpc>
              <a:spcBef>
                <a:spcPts val="0"/>
              </a:spcBef>
              <a:spcAft>
                <a:spcPts val="0"/>
              </a:spcAft>
              <a:buClr>
                <a:schemeClr val="dk1"/>
              </a:buClr>
              <a:buSzPct val="85714"/>
              <a:buFont typeface="Times New Roman"/>
              <a:buChar char="●"/>
            </a:pPr>
            <a:r>
              <a:rPr lang="en-US" sz="1400">
                <a:solidFill>
                  <a:schemeClr val="dk1"/>
                </a:solidFill>
                <a:latin typeface="Times New Roman"/>
                <a:ea typeface="Times New Roman"/>
                <a:cs typeface="Times New Roman"/>
                <a:sym typeface="Times New Roman"/>
              </a:rPr>
              <a:t>The air we breathe is increasingly contaminated with toxic gases. </a:t>
            </a:r>
            <a:endParaRPr sz="1400">
              <a:solidFill>
                <a:schemeClr val="dk1"/>
              </a:solidFill>
              <a:latin typeface="Times New Roman"/>
              <a:ea typeface="Times New Roman"/>
              <a:cs typeface="Times New Roman"/>
              <a:sym typeface="Times New Roman"/>
            </a:endParaRPr>
          </a:p>
          <a:p>
            <a:pPr indent="-299085" lvl="0" marL="457200" rtl="0" algn="just">
              <a:lnSpc>
                <a:spcPct val="150000"/>
              </a:lnSpc>
              <a:spcBef>
                <a:spcPts val="0"/>
              </a:spcBef>
              <a:spcAft>
                <a:spcPts val="0"/>
              </a:spcAft>
              <a:buClr>
                <a:schemeClr val="dk1"/>
              </a:buClr>
              <a:buSzPct val="85714"/>
              <a:buFont typeface="Times New Roman"/>
              <a:buChar char="●"/>
            </a:pPr>
            <a:r>
              <a:rPr lang="en-US" sz="1400">
                <a:solidFill>
                  <a:schemeClr val="dk1"/>
                </a:solidFill>
                <a:latin typeface="Times New Roman"/>
                <a:ea typeface="Times New Roman"/>
                <a:cs typeface="Times New Roman"/>
                <a:sym typeface="Times New Roman"/>
              </a:rPr>
              <a:t>Prolonged exposure to polluted air leads to severe health issues including asthma, respiratory infections, cardiovascular diseases, and in extreme cases, premature death. </a:t>
            </a:r>
            <a:endParaRPr sz="1400">
              <a:solidFill>
                <a:schemeClr val="dk1"/>
              </a:solidFill>
              <a:latin typeface="Times New Roman"/>
              <a:ea typeface="Times New Roman"/>
              <a:cs typeface="Times New Roman"/>
              <a:sym typeface="Times New Roman"/>
            </a:endParaRPr>
          </a:p>
          <a:p>
            <a:pPr indent="-299085" lvl="0" marL="457200" rtl="0" algn="just">
              <a:lnSpc>
                <a:spcPct val="150000"/>
              </a:lnSpc>
              <a:spcBef>
                <a:spcPts val="0"/>
              </a:spcBef>
              <a:spcAft>
                <a:spcPts val="0"/>
              </a:spcAft>
              <a:buClr>
                <a:schemeClr val="dk1"/>
              </a:buClr>
              <a:buSzPct val="85714"/>
              <a:buFont typeface="Times New Roman"/>
              <a:buChar char="●"/>
            </a:pPr>
            <a:r>
              <a:rPr lang="en-US" sz="1400">
                <a:solidFill>
                  <a:schemeClr val="dk1"/>
                </a:solidFill>
                <a:latin typeface="Times New Roman"/>
                <a:ea typeface="Times New Roman"/>
                <a:cs typeface="Times New Roman"/>
                <a:sym typeface="Times New Roman"/>
              </a:rPr>
              <a:t>Children, the elderly, and individuals with pre-existing conditions are especially vulnerable. </a:t>
            </a:r>
            <a:endParaRPr sz="1400">
              <a:solidFill>
                <a:schemeClr val="dk1"/>
              </a:solidFill>
              <a:latin typeface="Times New Roman"/>
              <a:ea typeface="Times New Roman"/>
              <a:cs typeface="Times New Roman"/>
              <a:sym typeface="Times New Roman"/>
            </a:endParaRPr>
          </a:p>
          <a:p>
            <a:pPr indent="-299085" lvl="0" marL="457200" rtl="0" algn="just">
              <a:lnSpc>
                <a:spcPct val="150000"/>
              </a:lnSpc>
              <a:spcBef>
                <a:spcPts val="0"/>
              </a:spcBef>
              <a:spcAft>
                <a:spcPts val="0"/>
              </a:spcAft>
              <a:buClr>
                <a:schemeClr val="dk1"/>
              </a:buClr>
              <a:buSzPct val="85714"/>
              <a:buFont typeface="Times New Roman"/>
              <a:buChar char="●"/>
            </a:pPr>
            <a:r>
              <a:rPr lang="en-US" sz="1400">
                <a:solidFill>
                  <a:schemeClr val="dk1"/>
                </a:solidFill>
                <a:latin typeface="Times New Roman"/>
                <a:ea typeface="Times New Roman"/>
                <a:cs typeface="Times New Roman"/>
                <a:sym typeface="Times New Roman"/>
              </a:rPr>
              <a:t>Despite its dangers, many people remain unaware of the quality of the air around them due to a lack of accessible and real-time monitoring systems. </a:t>
            </a:r>
            <a:endParaRPr sz="1400">
              <a:solidFill>
                <a:schemeClr val="dk1"/>
              </a:solidFill>
              <a:latin typeface="Times New Roman"/>
              <a:ea typeface="Times New Roman"/>
              <a:cs typeface="Times New Roman"/>
              <a:sym typeface="Times New Roman"/>
            </a:endParaRPr>
          </a:p>
          <a:p>
            <a:pPr indent="-299085" lvl="0" marL="457200" rtl="0" algn="just">
              <a:lnSpc>
                <a:spcPct val="150000"/>
              </a:lnSpc>
              <a:spcBef>
                <a:spcPts val="0"/>
              </a:spcBef>
              <a:spcAft>
                <a:spcPts val="0"/>
              </a:spcAft>
              <a:buClr>
                <a:schemeClr val="dk1"/>
              </a:buClr>
              <a:buSzPct val="85714"/>
              <a:buFont typeface="Times New Roman"/>
              <a:buChar char="●"/>
            </a:pPr>
            <a:r>
              <a:rPr lang="en-US" sz="1400">
                <a:solidFill>
                  <a:schemeClr val="dk1"/>
                </a:solidFill>
                <a:latin typeface="Times New Roman"/>
                <a:ea typeface="Times New Roman"/>
                <a:cs typeface="Times New Roman"/>
                <a:sym typeface="Times New Roman"/>
              </a:rPr>
              <a:t>This highlights the urgent need for a simple, low-cost, and efficient air pollution monitoring system.</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a043d4e973_1_26"/>
          <p:cNvSpPr txBox="1"/>
          <p:nvPr>
            <p:ph type="title"/>
          </p:nvPr>
        </p:nvSpPr>
        <p:spPr>
          <a:xfrm>
            <a:off x="501711" y="443407"/>
            <a:ext cx="6305700" cy="7254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3600"/>
              <a:buNone/>
            </a:pPr>
            <a:r>
              <a:rPr b="1" lang="en-US" sz="2400">
                <a:latin typeface="Times New Roman"/>
                <a:ea typeface="Times New Roman"/>
                <a:cs typeface="Times New Roman"/>
                <a:sym typeface="Times New Roman"/>
              </a:rPr>
              <a:t>OBJECTIVE</a:t>
            </a:r>
            <a:endParaRPr b="1" sz="2400">
              <a:latin typeface="Times New Roman"/>
              <a:ea typeface="Times New Roman"/>
              <a:cs typeface="Times New Roman"/>
              <a:sym typeface="Times New Roman"/>
            </a:endParaRPr>
          </a:p>
        </p:txBody>
      </p:sp>
      <p:pic>
        <p:nvPicPr>
          <p:cNvPr id="129" name="Google Shape;129;g2a043d4e973_1_26"/>
          <p:cNvPicPr preferRelativeResize="0"/>
          <p:nvPr/>
        </p:nvPicPr>
        <p:blipFill rotWithShape="1">
          <a:blip r:embed="rId3">
            <a:alphaModFix/>
          </a:blip>
          <a:srcRect b="0" l="0" r="0" t="0"/>
          <a:stretch/>
        </p:blipFill>
        <p:spPr>
          <a:xfrm>
            <a:off x="4572000" y="1669875"/>
            <a:ext cx="2168120" cy="2308799"/>
          </a:xfrm>
          <a:prstGeom prst="rect">
            <a:avLst/>
          </a:prstGeom>
          <a:noFill/>
          <a:ln>
            <a:noFill/>
          </a:ln>
        </p:spPr>
      </p:pic>
      <p:sp>
        <p:nvSpPr>
          <p:cNvPr id="130" name="Google Shape;130;g2a043d4e973_1_26"/>
          <p:cNvSpPr/>
          <p:nvPr/>
        </p:nvSpPr>
        <p:spPr>
          <a:xfrm>
            <a:off x="501700" y="639950"/>
            <a:ext cx="2927400" cy="1087500"/>
          </a:xfrm>
          <a:prstGeom prst="round1Rect">
            <a:avLst>
              <a:gd fmla="val 16667" name="adj"/>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US">
                <a:solidFill>
                  <a:schemeClr val="dk1"/>
                </a:solidFill>
                <a:latin typeface="Times New Roman"/>
                <a:ea typeface="Times New Roman"/>
                <a:cs typeface="Times New Roman"/>
                <a:sym typeface="Times New Roman"/>
              </a:rPr>
              <a:t>1. </a:t>
            </a:r>
            <a:r>
              <a:rPr lang="en-US">
                <a:solidFill>
                  <a:schemeClr val="dk1"/>
                </a:solidFill>
                <a:latin typeface="Times New Roman"/>
                <a:ea typeface="Times New Roman"/>
                <a:cs typeface="Times New Roman"/>
                <a:sym typeface="Times New Roman"/>
              </a:rPr>
              <a:t>To monitor and detect harmful gases in the environment using sensors.</a:t>
            </a:r>
            <a:endParaRPr>
              <a:latin typeface="Calibri"/>
              <a:ea typeface="Calibri"/>
              <a:cs typeface="Calibri"/>
              <a:sym typeface="Calibri"/>
            </a:endParaRPr>
          </a:p>
        </p:txBody>
      </p:sp>
      <p:sp>
        <p:nvSpPr>
          <p:cNvPr id="131" name="Google Shape;131;g2a043d4e973_1_26"/>
          <p:cNvSpPr/>
          <p:nvPr/>
        </p:nvSpPr>
        <p:spPr>
          <a:xfrm>
            <a:off x="501700" y="2242425"/>
            <a:ext cx="2841300" cy="1087500"/>
          </a:xfrm>
          <a:prstGeom prst="round1Rect">
            <a:avLst>
              <a:gd fmla="val 16667" name="adj"/>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US">
                <a:solidFill>
                  <a:schemeClr val="dk1"/>
                </a:solidFill>
                <a:latin typeface="Times New Roman"/>
                <a:ea typeface="Times New Roman"/>
                <a:cs typeface="Times New Roman"/>
                <a:sym typeface="Times New Roman"/>
              </a:rPr>
              <a:t>2.  To evaluate air quality status based on standard threshold values.</a:t>
            </a:r>
            <a:endParaRPr>
              <a:solidFill>
                <a:schemeClr val="dk1"/>
              </a:solidFill>
              <a:latin typeface="Times New Roman"/>
              <a:ea typeface="Times New Roman"/>
              <a:cs typeface="Times New Roman"/>
              <a:sym typeface="Times New Roman"/>
            </a:endParaRPr>
          </a:p>
        </p:txBody>
      </p:sp>
      <p:sp>
        <p:nvSpPr>
          <p:cNvPr id="132" name="Google Shape;132;g2a043d4e973_1_26"/>
          <p:cNvSpPr/>
          <p:nvPr/>
        </p:nvSpPr>
        <p:spPr>
          <a:xfrm>
            <a:off x="2006950" y="3707325"/>
            <a:ext cx="2841300" cy="1087500"/>
          </a:xfrm>
          <a:prstGeom prst="round1Rect">
            <a:avLst>
              <a:gd fmla="val 16667" name="adj"/>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US">
                <a:solidFill>
                  <a:schemeClr val="dk1"/>
                </a:solidFill>
                <a:latin typeface="Times New Roman"/>
                <a:ea typeface="Times New Roman"/>
                <a:cs typeface="Times New Roman"/>
                <a:sym typeface="Times New Roman"/>
              </a:rPr>
              <a:t>3. To alert users through a buzzer when air pollution reaches unsafe levels.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2a043d4e973_1_32"/>
          <p:cNvSpPr txBox="1"/>
          <p:nvPr/>
        </p:nvSpPr>
        <p:spPr>
          <a:xfrm>
            <a:off x="4151550" y="752925"/>
            <a:ext cx="4519800" cy="554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chemeClr val="dk1"/>
              </a:buClr>
              <a:buSzPts val="1100"/>
              <a:buFont typeface="Arial"/>
              <a:buNone/>
            </a:pPr>
            <a:r>
              <a:rPr b="1" i="0" lang="en-US" sz="2400" u="none" cap="none" strike="noStrike">
                <a:solidFill>
                  <a:schemeClr val="dk1"/>
                </a:solidFill>
                <a:latin typeface="Times New Roman"/>
                <a:ea typeface="Times New Roman"/>
                <a:cs typeface="Times New Roman"/>
                <a:sym typeface="Times New Roman"/>
              </a:rPr>
              <a:t>LITERATURE REVIEW</a:t>
            </a:r>
            <a:endParaRPr b="0" i="0" sz="1400" u="none" cap="none" strike="noStrike">
              <a:solidFill>
                <a:schemeClr val="dk1"/>
              </a:solidFill>
              <a:latin typeface="Calibri"/>
              <a:ea typeface="Calibri"/>
              <a:cs typeface="Calibri"/>
              <a:sym typeface="Calibri"/>
            </a:endParaRPr>
          </a:p>
        </p:txBody>
      </p:sp>
      <p:graphicFrame>
        <p:nvGraphicFramePr>
          <p:cNvPr id="139" name="Google Shape;139;g2a043d4e973_1_32"/>
          <p:cNvGraphicFramePr/>
          <p:nvPr/>
        </p:nvGraphicFramePr>
        <p:xfrm>
          <a:off x="492225" y="1762425"/>
          <a:ext cx="3000000" cy="3000000"/>
        </p:xfrm>
        <a:graphic>
          <a:graphicData uri="http://schemas.openxmlformats.org/drawingml/2006/table">
            <a:tbl>
              <a:tblPr>
                <a:noFill/>
                <a:tableStyleId>{6F6F682D-90C0-442D-A8EA-C84A60D9C4A2}</a:tableStyleId>
              </a:tblPr>
              <a:tblGrid>
                <a:gridCol w="664850"/>
                <a:gridCol w="1054875"/>
                <a:gridCol w="1658125"/>
                <a:gridCol w="1522750"/>
                <a:gridCol w="3144325"/>
              </a:tblGrid>
              <a:tr h="7533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Sr. No.</a:t>
                      </a:r>
                      <a:endParaRPr b="1" sz="1400" u="none" cap="none" strike="noStrike">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Author</a:t>
                      </a:r>
                      <a:endParaRPr b="1" sz="1400" u="none" cap="none" strike="noStrike">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Title</a:t>
                      </a:r>
                      <a:endParaRPr b="1" sz="1400" u="none" cap="none" strike="noStrike">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Journal</a:t>
                      </a:r>
                      <a:endParaRPr b="1" sz="1400" u="none" cap="none" strike="noStrike">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Findings</a:t>
                      </a:r>
                      <a:endParaRPr b="1" sz="1400" u="none" cap="none" strike="noStrike">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738650">
                <a:tc>
                  <a:txBody>
                    <a:bodyPr/>
                    <a:lstStyle/>
                    <a:p>
                      <a:pPr indent="0" lvl="0" marL="0" marR="0" rtl="0" algn="just">
                        <a:lnSpc>
                          <a:spcPct val="115000"/>
                        </a:lnSpc>
                        <a:spcBef>
                          <a:spcPts val="0"/>
                        </a:spcBef>
                        <a:spcAft>
                          <a:spcPts val="0"/>
                        </a:spcAft>
                        <a:buClr>
                          <a:srgbClr val="000000"/>
                        </a:buClr>
                        <a:buSzPts val="1200"/>
                        <a:buFont typeface="Arial"/>
                        <a:buNone/>
                      </a:pPr>
                      <a:r>
                        <a:rPr lang="en-US" sz="1200" u="none" cap="none" strike="noStrike">
                          <a:solidFill>
                            <a:schemeClr val="dk1"/>
                          </a:solidFill>
                          <a:latin typeface="Times New Roman"/>
                          <a:ea typeface="Times New Roman"/>
                          <a:cs typeface="Times New Roman"/>
                          <a:sym typeface="Times New Roman"/>
                        </a:rPr>
                        <a:t>1.</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200"/>
                        <a:buFont typeface="Arial"/>
                        <a:buNone/>
                      </a:pPr>
                      <a:r>
                        <a:rPr lang="en-US" sz="1200">
                          <a:solidFill>
                            <a:schemeClr val="dk1"/>
                          </a:solidFill>
                          <a:latin typeface="Times New Roman"/>
                          <a:ea typeface="Times New Roman"/>
                          <a:cs typeface="Times New Roman"/>
                          <a:sym typeface="Times New Roman"/>
                        </a:rPr>
                        <a:t>Parmar, Gagan,</a:t>
                      </a:r>
                      <a:r>
                        <a:rPr lang="en-US" sz="1200" u="none" cap="none" strike="noStrike">
                          <a:solidFill>
                            <a:schemeClr val="dk1"/>
                          </a:solidFill>
                          <a:latin typeface="Times New Roman"/>
                          <a:ea typeface="Times New Roman"/>
                          <a:cs typeface="Times New Roman"/>
                          <a:sym typeface="Times New Roman"/>
                        </a:rPr>
                        <a:t> et. al,</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just">
                        <a:spcBef>
                          <a:spcPts val="100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"An IoT based low cost air pollution monitoring system."</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just">
                        <a:spcBef>
                          <a:spcPts val="1000"/>
                        </a:spcBef>
                        <a:spcAft>
                          <a:spcPts val="0"/>
                        </a:spcAft>
                        <a:buNone/>
                      </a:pPr>
                      <a:r>
                        <a:rPr lang="en-US" sz="1200">
                          <a:solidFill>
                            <a:schemeClr val="dk1"/>
                          </a:solidFill>
                          <a:latin typeface="Times New Roman"/>
                          <a:ea typeface="Times New Roman"/>
                          <a:cs typeface="Times New Roman"/>
                          <a:sym typeface="Times New Roman"/>
                        </a:rPr>
                        <a:t>In 2020 International Conference on Recent Innovations in Signal processing and Embedded Systems (RISE), pp. 524-528. IEEE, 2020.</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200"/>
                        <a:buFont typeface="Arial"/>
                        <a:buNone/>
                      </a:pPr>
                      <a:r>
                        <a:rPr lang="en-US" sz="1200" u="none" cap="none" strike="noStrike">
                          <a:solidFill>
                            <a:schemeClr val="dk1"/>
                          </a:solidFill>
                          <a:latin typeface="Times New Roman"/>
                          <a:ea typeface="Times New Roman"/>
                          <a:cs typeface="Times New Roman"/>
                          <a:sym typeface="Times New Roman"/>
                        </a:rPr>
                        <a:t>They </a:t>
                      </a:r>
                      <a:r>
                        <a:rPr lang="en-US" sz="1200">
                          <a:solidFill>
                            <a:schemeClr val="dk1"/>
                          </a:solidFill>
                          <a:latin typeface="Times New Roman"/>
                          <a:ea typeface="Times New Roman"/>
                          <a:cs typeface="Times New Roman"/>
                          <a:sym typeface="Times New Roman"/>
                        </a:rPr>
                        <a:t>developed a prototype for an Environmental Air Pollution Monitoring System for monitoring the concentrations of major air pollutant gases.</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graphicFrame>
        <p:nvGraphicFramePr>
          <p:cNvPr id="145" name="Google Shape;145;g2a043d4e973_1_38"/>
          <p:cNvGraphicFramePr/>
          <p:nvPr/>
        </p:nvGraphicFramePr>
        <p:xfrm>
          <a:off x="469050" y="1790390"/>
          <a:ext cx="3000000" cy="3000000"/>
        </p:xfrm>
        <a:graphic>
          <a:graphicData uri="http://schemas.openxmlformats.org/drawingml/2006/table">
            <a:tbl>
              <a:tblPr>
                <a:noFill/>
                <a:tableStyleId>{6F6F682D-90C0-442D-A8EA-C84A60D9C4A2}</a:tableStyleId>
              </a:tblPr>
              <a:tblGrid>
                <a:gridCol w="621550"/>
                <a:gridCol w="1076275"/>
                <a:gridCol w="1662600"/>
                <a:gridCol w="1925050"/>
                <a:gridCol w="2920425"/>
              </a:tblGrid>
              <a:tr h="14540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Times New Roman"/>
                          <a:ea typeface="Times New Roman"/>
                          <a:cs typeface="Times New Roman"/>
                          <a:sym typeface="Times New Roman"/>
                        </a:rPr>
                        <a:t>2.</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a:solidFill>
                            <a:schemeClr val="dk1"/>
                          </a:solidFill>
                          <a:latin typeface="Times New Roman"/>
                          <a:ea typeface="Times New Roman"/>
                          <a:cs typeface="Times New Roman"/>
                          <a:sym typeface="Times New Roman"/>
                        </a:rPr>
                        <a:t>Malleswari,</a:t>
                      </a:r>
                      <a:r>
                        <a:rPr lang="en-US" sz="1200" u="none" cap="none" strike="noStrike">
                          <a:solidFill>
                            <a:schemeClr val="dk1"/>
                          </a:solidFill>
                          <a:latin typeface="Times New Roman"/>
                          <a:ea typeface="Times New Roman"/>
                          <a:cs typeface="Times New Roman"/>
                          <a:sym typeface="Times New Roman"/>
                        </a:rPr>
                        <a:t>et. al, </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just">
                        <a:lnSpc>
                          <a:spcPct val="100000"/>
                        </a:lnSpc>
                        <a:spcBef>
                          <a:spcPts val="100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"Air pollution monitoring system using IoT devices."</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just">
                        <a:lnSpc>
                          <a:spcPct val="100000"/>
                        </a:lnSpc>
                        <a:spcBef>
                          <a:spcPts val="100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Materials Today: Proceedings 51 (2022): 1147-1150.</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Times New Roman"/>
                          <a:ea typeface="Times New Roman"/>
                          <a:cs typeface="Times New Roman"/>
                          <a:sym typeface="Times New Roman"/>
                        </a:rPr>
                        <a:t>The</a:t>
                      </a:r>
                      <a:r>
                        <a:rPr lang="en-US" sz="1200">
                          <a:solidFill>
                            <a:schemeClr val="dk1"/>
                          </a:solidFill>
                          <a:latin typeface="Times New Roman"/>
                          <a:ea typeface="Times New Roman"/>
                          <a:cs typeface="Times New Roman"/>
                          <a:sym typeface="Times New Roman"/>
                        </a:rPr>
                        <a:t>ir</a:t>
                      </a:r>
                      <a:r>
                        <a:rPr lang="en-US" sz="1200" u="none" cap="none" strike="noStrike">
                          <a:solidFill>
                            <a:schemeClr val="dk1"/>
                          </a:solidFill>
                          <a:latin typeface="Times New Roman"/>
                          <a:ea typeface="Times New Roman"/>
                          <a:cs typeface="Times New Roman"/>
                          <a:sym typeface="Times New Roman"/>
                        </a:rPr>
                        <a:t> </a:t>
                      </a:r>
                      <a:r>
                        <a:rPr lang="en-US" sz="1200">
                          <a:solidFill>
                            <a:schemeClr val="dk1"/>
                          </a:solidFill>
                          <a:latin typeface="Times New Roman"/>
                          <a:ea typeface="Times New Roman"/>
                          <a:cs typeface="Times New Roman"/>
                          <a:sym typeface="Times New Roman"/>
                        </a:rPr>
                        <a:t>purpose is to understand Information on environmental variables and also allowing easy integration into any other type of internet-based architecture (IoT).</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2734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Times New Roman"/>
                          <a:ea typeface="Times New Roman"/>
                          <a:cs typeface="Times New Roman"/>
                          <a:sym typeface="Times New Roman"/>
                        </a:rPr>
                        <a:t>3.</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a:solidFill>
                            <a:schemeClr val="dk1"/>
                          </a:solidFill>
                          <a:latin typeface="Times New Roman"/>
                          <a:ea typeface="Times New Roman"/>
                          <a:cs typeface="Times New Roman"/>
                          <a:sym typeface="Times New Roman"/>
                        </a:rPr>
                        <a:t>Pal, Poonam, </a:t>
                      </a:r>
                      <a:r>
                        <a:rPr lang="en-US" sz="1200" u="none" cap="none" strike="noStrike">
                          <a:solidFill>
                            <a:schemeClr val="dk1"/>
                          </a:solidFill>
                          <a:latin typeface="Times New Roman"/>
                          <a:ea typeface="Times New Roman"/>
                          <a:cs typeface="Times New Roman"/>
                          <a:sym typeface="Times New Roman"/>
                        </a:rPr>
                        <a:t>et.al,  </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just">
                        <a:spcBef>
                          <a:spcPts val="1000"/>
                        </a:spcBef>
                        <a:spcAft>
                          <a:spcPts val="0"/>
                        </a:spcAft>
                        <a:buNone/>
                      </a:pPr>
                      <a:r>
                        <a:rPr lang="en-US" sz="1200">
                          <a:solidFill>
                            <a:schemeClr val="dk1"/>
                          </a:solidFill>
                          <a:latin typeface="Times New Roman"/>
                          <a:ea typeface="Times New Roman"/>
                          <a:cs typeface="Times New Roman"/>
                          <a:sym typeface="Times New Roman"/>
                        </a:rPr>
                        <a:t>"IoT based air pollution monitoring system using Arduino." </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just">
                        <a:spcBef>
                          <a:spcPts val="1000"/>
                        </a:spcBef>
                        <a:spcAft>
                          <a:spcPts val="0"/>
                        </a:spcAft>
                        <a:buNone/>
                      </a:pPr>
                      <a:r>
                        <a:rPr lang="en-US" sz="1200">
                          <a:solidFill>
                            <a:schemeClr val="dk1"/>
                          </a:solidFill>
                          <a:latin typeface="Times New Roman"/>
                          <a:ea typeface="Times New Roman"/>
                          <a:cs typeface="Times New Roman"/>
                          <a:sym typeface="Times New Roman"/>
                        </a:rPr>
                        <a:t>International Research Journal of Engineering and Technology (IRJET) 4, no. 10 (2023): 1137-1140.</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Times New Roman"/>
                          <a:ea typeface="Times New Roman"/>
                          <a:cs typeface="Times New Roman"/>
                          <a:sym typeface="Times New Roman"/>
                        </a:rPr>
                        <a:t>They are </a:t>
                      </a:r>
                      <a:r>
                        <a:rPr lang="en-US" sz="1200">
                          <a:solidFill>
                            <a:schemeClr val="dk1"/>
                          </a:solidFill>
                          <a:latin typeface="Times New Roman"/>
                          <a:ea typeface="Times New Roman"/>
                          <a:cs typeface="Times New Roman"/>
                          <a:sym typeface="Times New Roman"/>
                        </a:rPr>
                        <a:t>going to make an IOT Based Air Pollution Monitoring System in which we will monitor the Air Quality over a web server using internet and will trigger a alarm when the air quality goes down beyond a certain level.</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graphicFrame>
        <p:nvGraphicFramePr>
          <p:cNvPr id="151" name="Google Shape;151;g2a043d4e973_1_246"/>
          <p:cNvGraphicFramePr/>
          <p:nvPr/>
        </p:nvGraphicFramePr>
        <p:xfrm>
          <a:off x="617225" y="1862040"/>
          <a:ext cx="3000000" cy="3000000"/>
        </p:xfrm>
        <a:graphic>
          <a:graphicData uri="http://schemas.openxmlformats.org/drawingml/2006/table">
            <a:tbl>
              <a:tblPr>
                <a:noFill/>
                <a:tableStyleId>{6F6F682D-90C0-442D-A8EA-C84A60D9C4A2}</a:tableStyleId>
              </a:tblPr>
              <a:tblGrid>
                <a:gridCol w="621550"/>
                <a:gridCol w="875700"/>
                <a:gridCol w="2020775"/>
                <a:gridCol w="1767450"/>
                <a:gridCol w="2920425"/>
              </a:tblGrid>
              <a:tr h="14617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Times New Roman"/>
                          <a:ea typeface="Times New Roman"/>
                          <a:cs typeface="Times New Roman"/>
                          <a:sym typeface="Times New Roman"/>
                        </a:rPr>
                        <a:t>4.</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a:solidFill>
                            <a:schemeClr val="dk1"/>
                          </a:solidFill>
                          <a:latin typeface="Times New Roman"/>
                          <a:ea typeface="Times New Roman"/>
                          <a:cs typeface="Times New Roman"/>
                          <a:sym typeface="Times New Roman"/>
                        </a:rPr>
                        <a:t>Dhingra, Swati, </a:t>
                      </a:r>
                      <a:r>
                        <a:rPr lang="en-US" sz="1200" u="none" cap="none" strike="noStrike">
                          <a:solidFill>
                            <a:schemeClr val="dk1"/>
                          </a:solidFill>
                          <a:latin typeface="Times New Roman"/>
                          <a:ea typeface="Times New Roman"/>
                          <a:cs typeface="Times New Roman"/>
                          <a:sym typeface="Times New Roman"/>
                        </a:rPr>
                        <a:t>et. al, </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just">
                        <a:lnSpc>
                          <a:spcPct val="100000"/>
                        </a:lnSpc>
                        <a:spcBef>
                          <a:spcPts val="100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"Internet of Things mobile–air pollution monitoring system (IoT-Mobair)." </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just">
                        <a:lnSpc>
                          <a:spcPct val="100000"/>
                        </a:lnSpc>
                        <a:spcBef>
                          <a:spcPts val="1000"/>
                        </a:spcBef>
                        <a:spcAft>
                          <a:spcPts val="0"/>
                        </a:spcAft>
                        <a:buNone/>
                      </a:pPr>
                      <a:r>
                        <a:rPr lang="en-US" sz="1200">
                          <a:solidFill>
                            <a:schemeClr val="dk1"/>
                          </a:solidFill>
                          <a:latin typeface="Times New Roman"/>
                          <a:ea typeface="Times New Roman"/>
                          <a:cs typeface="Times New Roman"/>
                          <a:sym typeface="Times New Roman"/>
                        </a:rPr>
                        <a:t>IEEE Internet of Things Journal 6, no. 3 (2019): 5577-5584.</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Times New Roman"/>
                          <a:ea typeface="Times New Roman"/>
                          <a:cs typeface="Times New Roman"/>
                          <a:sym typeface="Times New Roman"/>
                        </a:rPr>
                        <a:t>They </a:t>
                      </a:r>
                      <a:r>
                        <a:rPr lang="en-US" sz="1200">
                          <a:solidFill>
                            <a:schemeClr val="dk1"/>
                          </a:solidFill>
                          <a:latin typeface="Times New Roman"/>
                          <a:ea typeface="Times New Roman"/>
                          <a:cs typeface="Times New Roman"/>
                          <a:sym typeface="Times New Roman"/>
                        </a:rPr>
                        <a:t>proposes a three-phase air pollution monitoring system. An IoT kit was prepared using gas sensors, Arduino integrated development environment (IDE), and a Wi-Fi module. </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1693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Times New Roman"/>
                          <a:ea typeface="Times New Roman"/>
                          <a:cs typeface="Times New Roman"/>
                          <a:sym typeface="Times New Roman"/>
                        </a:rPr>
                        <a:t>5.</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a:solidFill>
                            <a:schemeClr val="dk1"/>
                          </a:solidFill>
                          <a:latin typeface="Times New Roman"/>
                          <a:ea typeface="Times New Roman"/>
                          <a:cs typeface="Times New Roman"/>
                          <a:sym typeface="Times New Roman"/>
                        </a:rPr>
                        <a:t>Xiaojun, Chen,</a:t>
                      </a:r>
                      <a:r>
                        <a:rPr lang="en-US" sz="1200" u="none" cap="none" strike="noStrike">
                          <a:solidFill>
                            <a:schemeClr val="dk1"/>
                          </a:solidFill>
                          <a:latin typeface="Times New Roman"/>
                          <a:ea typeface="Times New Roman"/>
                          <a:cs typeface="Times New Roman"/>
                          <a:sym typeface="Times New Roman"/>
                        </a:rPr>
                        <a:t> et.al,  </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just">
                        <a:lnSpc>
                          <a:spcPct val="100000"/>
                        </a:lnSpc>
                        <a:spcBef>
                          <a:spcPts val="100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"IOT-based air pollution monitoring and forecasting system."</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just">
                        <a:lnSpc>
                          <a:spcPct val="100000"/>
                        </a:lnSpc>
                        <a:spcBef>
                          <a:spcPts val="1000"/>
                        </a:spcBef>
                        <a:spcAft>
                          <a:spcPts val="0"/>
                        </a:spcAft>
                        <a:buNone/>
                      </a:pPr>
                      <a:r>
                        <a:rPr lang="en-US" sz="1200">
                          <a:solidFill>
                            <a:schemeClr val="dk1"/>
                          </a:solidFill>
                          <a:latin typeface="Times New Roman"/>
                          <a:ea typeface="Times New Roman"/>
                          <a:cs typeface="Times New Roman"/>
                          <a:sym typeface="Times New Roman"/>
                        </a:rPr>
                        <a:t>In 2023 international conference on computer and computational sciences (ICCCS), pp. 257-260. IEEE, 2023.</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Times New Roman"/>
                          <a:ea typeface="Times New Roman"/>
                          <a:cs typeface="Times New Roman"/>
                          <a:sym typeface="Times New Roman"/>
                        </a:rPr>
                        <a:t>They presented a </a:t>
                      </a:r>
                      <a:r>
                        <a:rPr lang="en-US" sz="1200">
                          <a:solidFill>
                            <a:schemeClr val="dk1"/>
                          </a:solidFill>
                          <a:latin typeface="Times New Roman"/>
                          <a:ea typeface="Times New Roman"/>
                          <a:cs typeface="Times New Roman"/>
                          <a:sym typeface="Times New Roman"/>
                        </a:rPr>
                        <a:t>a kind of real-time air pollution monitoring and forecasting system</a:t>
                      </a:r>
                      <a:r>
                        <a:rPr lang="en-US" sz="1200" u="none" cap="none" strike="noStrike">
                          <a:solidFill>
                            <a:schemeClr val="dk1"/>
                          </a:solidFill>
                          <a:latin typeface="Times New Roman"/>
                          <a:ea typeface="Times New Roman"/>
                          <a:cs typeface="Times New Roman"/>
                          <a:sym typeface="Times New Roman"/>
                        </a:rPr>
                        <a:t> </a:t>
                      </a:r>
                      <a:r>
                        <a:rPr lang="en-US" sz="1200">
                          <a:solidFill>
                            <a:schemeClr val="dk1"/>
                          </a:solidFill>
                          <a:latin typeface="Times New Roman"/>
                          <a:ea typeface="Times New Roman"/>
                          <a:cs typeface="Times New Roman"/>
                          <a:sym typeface="Times New Roman"/>
                        </a:rPr>
                        <a:t>which can reduce the hardware cost by 1/10 as before. </a:t>
                      </a:r>
                      <a:endParaRPr sz="1200" u="none" cap="none" strike="noStrike">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2017-08-01T15:40:51Z</dcterms:created>
</cp:coreProperties>
</file>